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2"/>
  </p:notesMasterIdLst>
  <p:sldIdLst>
    <p:sldId id="256" r:id="rId2"/>
    <p:sldId id="257" r:id="rId3"/>
    <p:sldId id="258" r:id="rId4"/>
    <p:sldId id="259" r:id="rId5"/>
    <p:sldId id="260" r:id="rId6"/>
    <p:sldId id="315"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31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497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846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674544-4592-6AA6-0924-27D560B7C5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3010DE-3702-E8E1-F668-B19547E280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52B04E-6E77-306F-602F-C3A7AD84C30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C9AC5CD-8819-B988-AFF7-2E61B50E1627}"/>
              </a:ext>
            </a:extLst>
          </p:cNvPr>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688134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image" Target="../media/image4.png"/><Relationship Id="rId7" Type="http://schemas.openxmlformats.org/officeDocument/2006/relationships/slide" Target="../slides/slide8.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7.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slide" Target="../slides/slide47.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14.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d521041e46103c3b205eaf#tid=68da2f9566391f0009f9652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84464" y="4142232"/>
            <a:ext cx="3419856" cy="896112"/>
          </a:xfrm>
          <a:prstGeom prst="rect">
            <a:avLst/>
          </a:prstGeom>
        </p:spPr>
      </p:pic>
      <p:sp>
        <p:nvSpPr>
          <p:cNvPr id="4" name="MasterShapeName"/>
          <p:cNvSpPr/>
          <p:nvPr/>
        </p:nvSpPr>
        <p:spPr>
          <a:xfrm>
            <a:off x="8284464" y="4142232"/>
            <a:ext cx="3419856" cy="896112"/>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7" name="MasterShapeName" descr="preencoded.png">
            <a:extLst>
              <a:ext uri="{FF2B5EF4-FFF2-40B4-BE49-F238E27FC236}">
                <a16:creationId xmlns:a16="http://schemas.microsoft.com/office/drawing/2014/main" id="{C544081E-8F20-817C-627C-B6111E855282}"/>
              </a:ext>
            </a:extLst>
          </p:cNvPr>
          <p:cNvPicPr>
            <a:picLocks noChangeAspect="1"/>
          </p:cNvPicPr>
          <p:nvPr userDrawn="1"/>
        </p:nvPicPr>
        <p:blipFill>
          <a:blip r:embed="rId2"/>
          <a:stretch>
            <a:fillRect/>
          </a:stretch>
        </p:blipFill>
        <p:spPr>
          <a:xfrm>
            <a:off x="0" y="0"/>
            <a:ext cx="12188952" cy="6858000"/>
          </a:xfrm>
          <a:prstGeom prst="rect">
            <a:avLst/>
          </a:prstGeom>
        </p:spPr>
      </p:pic>
      <p:pic>
        <p:nvPicPr>
          <p:cNvPr id="28" name="MasterShapeName" descr="preencoded.png">
            <a:extLst>
              <a:ext uri="{FF2B5EF4-FFF2-40B4-BE49-F238E27FC236}">
                <a16:creationId xmlns:a16="http://schemas.microsoft.com/office/drawing/2014/main" id="{F55BC175-AA3E-9781-45C8-1AE6CFA8BDDA}"/>
              </a:ext>
            </a:extLst>
          </p:cNvPr>
          <p:cNvPicPr>
            <a:picLocks noChangeAspect="1"/>
          </p:cNvPicPr>
          <p:nvPr userDrawn="1"/>
        </p:nvPicPr>
        <p:blipFill>
          <a:blip r:embed="rId3"/>
          <a:stretch>
            <a:fillRect/>
          </a:stretch>
        </p:blipFill>
        <p:spPr>
          <a:xfrm>
            <a:off x="1627632" y="2350008"/>
            <a:ext cx="2377440" cy="2276856"/>
          </a:xfrm>
          <a:prstGeom prst="rect">
            <a:avLst/>
          </a:prstGeom>
        </p:spPr>
      </p:pic>
      <p:pic>
        <p:nvPicPr>
          <p:cNvPr id="29" name="MasterShapeName" descr="preencoded.png">
            <a:extLst>
              <a:ext uri="{FF2B5EF4-FFF2-40B4-BE49-F238E27FC236}">
                <a16:creationId xmlns:a16="http://schemas.microsoft.com/office/drawing/2014/main" id="{39C49560-387F-C040-33EE-D0AA0CA9C970}"/>
              </a:ext>
            </a:extLst>
          </p:cNvPr>
          <p:cNvPicPr>
            <a:picLocks noChangeAspect="1"/>
          </p:cNvPicPr>
          <p:nvPr userDrawn="1"/>
        </p:nvPicPr>
        <p:blipFill>
          <a:blip r:embed="rId4"/>
          <a:stretch>
            <a:fillRect/>
          </a:stretch>
        </p:blipFill>
        <p:spPr>
          <a:xfrm>
            <a:off x="5504688" y="1545336"/>
            <a:ext cx="768096" cy="768096"/>
          </a:xfrm>
          <a:prstGeom prst="rect">
            <a:avLst/>
          </a:prstGeom>
        </p:spPr>
      </p:pic>
      <p:pic>
        <p:nvPicPr>
          <p:cNvPr id="30" name="MasterShapeName" descr="preencoded.png">
            <a:extLst>
              <a:ext uri="{FF2B5EF4-FFF2-40B4-BE49-F238E27FC236}">
                <a16:creationId xmlns:a16="http://schemas.microsoft.com/office/drawing/2014/main" id="{B9E9D230-D786-BB42-6F8F-ABC868BEE7A5}"/>
              </a:ext>
            </a:extLst>
          </p:cNvPr>
          <p:cNvPicPr>
            <a:picLocks noChangeAspect="1"/>
          </p:cNvPicPr>
          <p:nvPr userDrawn="1"/>
        </p:nvPicPr>
        <p:blipFill>
          <a:blip r:embed="rId5"/>
          <a:stretch>
            <a:fillRect/>
          </a:stretch>
        </p:blipFill>
        <p:spPr>
          <a:xfrm>
            <a:off x="5504688" y="3401568"/>
            <a:ext cx="768096" cy="768096"/>
          </a:xfrm>
          <a:prstGeom prst="rect">
            <a:avLst/>
          </a:prstGeom>
        </p:spPr>
      </p:pic>
      <p:pic>
        <p:nvPicPr>
          <p:cNvPr id="31" name="MasterShapeName" descr="preencoded.png">
            <a:extLst>
              <a:ext uri="{FF2B5EF4-FFF2-40B4-BE49-F238E27FC236}">
                <a16:creationId xmlns:a16="http://schemas.microsoft.com/office/drawing/2014/main" id="{67B6D0E7-3C2D-CA30-0942-EC7FCEC3DF02}"/>
              </a:ext>
            </a:extLst>
          </p:cNvPr>
          <p:cNvPicPr>
            <a:picLocks noChangeAspect="1"/>
          </p:cNvPicPr>
          <p:nvPr userDrawn="1"/>
        </p:nvPicPr>
        <p:blipFill>
          <a:blip r:embed="rId4"/>
          <a:stretch>
            <a:fillRect/>
          </a:stretch>
        </p:blipFill>
        <p:spPr>
          <a:xfrm>
            <a:off x="5504688" y="4828032"/>
            <a:ext cx="768096" cy="768096"/>
          </a:xfrm>
          <a:prstGeom prst="rect">
            <a:avLst/>
          </a:prstGeom>
        </p:spPr>
      </p:pic>
      <p:sp>
        <p:nvSpPr>
          <p:cNvPr id="32" name="MasterShapeName">
            <a:extLst>
              <a:ext uri="{FF2B5EF4-FFF2-40B4-BE49-F238E27FC236}">
                <a16:creationId xmlns:a16="http://schemas.microsoft.com/office/drawing/2014/main" id="{88AC5E3B-4775-BA29-D738-B33EF75000C8}"/>
              </a:ext>
            </a:extLst>
          </p:cNvPr>
          <p:cNvSpPr/>
          <p:nvPr userDrawn="1"/>
        </p:nvSpPr>
        <p:spPr>
          <a:xfrm>
            <a:off x="5504688" y="1545336"/>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33" name="MasterShapeName">
            <a:extLst>
              <a:ext uri="{FF2B5EF4-FFF2-40B4-BE49-F238E27FC236}">
                <a16:creationId xmlns:a16="http://schemas.microsoft.com/office/drawing/2014/main" id="{E50ECFCF-6423-E604-BCA8-A3EAF331988A}"/>
              </a:ext>
            </a:extLst>
          </p:cNvPr>
          <p:cNvSpPr/>
          <p:nvPr userDrawn="1"/>
        </p:nvSpPr>
        <p:spPr>
          <a:xfrm>
            <a:off x="5504688" y="340156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34" name="MasterShapeName">
            <a:extLst>
              <a:ext uri="{FF2B5EF4-FFF2-40B4-BE49-F238E27FC236}">
                <a16:creationId xmlns:a16="http://schemas.microsoft.com/office/drawing/2014/main" id="{34169307-A9DA-3D9B-D85B-02A202EDD6AF}"/>
              </a:ext>
            </a:extLst>
          </p:cNvPr>
          <p:cNvSpPr/>
          <p:nvPr userDrawn="1"/>
        </p:nvSpPr>
        <p:spPr>
          <a:xfrm>
            <a:off x="5504688" y="482803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35" name="MasterShapeName?linknodeid=29f5a4914&amp;color=RGB(0,96,96)">
            <a:hlinkClick r:id="rId6" action="ppaction://hlinksldjump"/>
            <a:extLst>
              <a:ext uri="{FF2B5EF4-FFF2-40B4-BE49-F238E27FC236}">
                <a16:creationId xmlns:a16="http://schemas.microsoft.com/office/drawing/2014/main" id="{E9F43BC3-3DD3-C201-F18C-CF7F45A486C3}"/>
              </a:ext>
            </a:extLst>
          </p:cNvPr>
          <p:cNvSpPr/>
          <p:nvPr userDrawn="1"/>
        </p:nvSpPr>
        <p:spPr>
          <a:xfrm>
            <a:off x="6803136" y="160934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36" name="MasterShapeName?linknodeid=6f92f63d5&amp;color=RGB(0,96,96)">
            <a:hlinkClick r:id="rId7" action="ppaction://hlinksldjump"/>
            <a:extLst>
              <a:ext uri="{FF2B5EF4-FFF2-40B4-BE49-F238E27FC236}">
                <a16:creationId xmlns:a16="http://schemas.microsoft.com/office/drawing/2014/main" id="{08A459DA-AB31-9895-17E5-B8160F50EECB}"/>
              </a:ext>
            </a:extLst>
          </p:cNvPr>
          <p:cNvSpPr/>
          <p:nvPr userDrawn="1"/>
        </p:nvSpPr>
        <p:spPr>
          <a:xfrm>
            <a:off x="6803136" y="346557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37" name="MasterShapeName?linknodeid=faf10edd1&amp;color=RGB(0,96,96)">
            <a:hlinkClick r:id="rId8" action="ppaction://hlinksldjump"/>
            <a:extLst>
              <a:ext uri="{FF2B5EF4-FFF2-40B4-BE49-F238E27FC236}">
                <a16:creationId xmlns:a16="http://schemas.microsoft.com/office/drawing/2014/main" id="{4837C100-90F9-C6FE-5CF3-7C7E49BCC2B5}"/>
              </a:ext>
            </a:extLst>
          </p:cNvPr>
          <p:cNvSpPr/>
          <p:nvPr userDrawn="1"/>
        </p:nvSpPr>
        <p:spPr>
          <a:xfrm>
            <a:off x="6803136" y="490118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易错记</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目录">
    <p:spTree>
      <p:nvGrpSpPr>
        <p:cNvPr id="1" name=""/>
        <p:cNvGrpSpPr/>
        <p:nvPr/>
      </p:nvGrpSpPr>
      <p:grpSpPr>
        <a:xfrm>
          <a:off x="0" y="0"/>
          <a:ext cx="0" cy="0"/>
          <a:chOff x="0" y="0"/>
          <a:chExt cx="0" cy="0"/>
        </a:xfrm>
      </p:grpSpPr>
      <p:pic>
        <p:nvPicPr>
          <p:cNvPr id="19" name="MasterShapeName" descr="preencoded.png">
            <a:extLst>
              <a:ext uri="{FF2B5EF4-FFF2-40B4-BE49-F238E27FC236}">
                <a16:creationId xmlns:a16="http://schemas.microsoft.com/office/drawing/2014/main" id="{C4B63813-294A-FDA5-E7D5-F6F5DF85FE4F}"/>
              </a:ext>
            </a:extLst>
          </p:cNvPr>
          <p:cNvPicPr>
            <a:picLocks noChangeAspect="1"/>
          </p:cNvPicPr>
          <p:nvPr userDrawn="1"/>
        </p:nvPicPr>
        <p:blipFill>
          <a:blip r:embed="rId2"/>
          <a:stretch>
            <a:fillRect/>
          </a:stretch>
        </p:blipFill>
        <p:spPr>
          <a:xfrm>
            <a:off x="0" y="0"/>
            <a:ext cx="12188952" cy="6858000"/>
          </a:xfrm>
          <a:prstGeom prst="rect">
            <a:avLst/>
          </a:prstGeom>
        </p:spPr>
      </p:pic>
      <p:pic>
        <p:nvPicPr>
          <p:cNvPr id="20" name="MasterShapeName" descr="preencoded.png">
            <a:extLst>
              <a:ext uri="{FF2B5EF4-FFF2-40B4-BE49-F238E27FC236}">
                <a16:creationId xmlns:a16="http://schemas.microsoft.com/office/drawing/2014/main" id="{F418478D-1443-3645-54CE-8C35BECEA1B1}"/>
              </a:ext>
            </a:extLst>
          </p:cNvPr>
          <p:cNvPicPr>
            <a:picLocks noChangeAspect="1"/>
          </p:cNvPicPr>
          <p:nvPr userDrawn="1"/>
        </p:nvPicPr>
        <p:blipFill>
          <a:blip r:embed="rId3"/>
          <a:stretch>
            <a:fillRect/>
          </a:stretch>
        </p:blipFill>
        <p:spPr>
          <a:xfrm>
            <a:off x="1627632" y="2350008"/>
            <a:ext cx="2377440" cy="2276856"/>
          </a:xfrm>
          <a:prstGeom prst="rect">
            <a:avLst/>
          </a:prstGeom>
        </p:spPr>
      </p:pic>
      <p:pic>
        <p:nvPicPr>
          <p:cNvPr id="21" name="MasterShapeName" descr="preencoded.png">
            <a:extLst>
              <a:ext uri="{FF2B5EF4-FFF2-40B4-BE49-F238E27FC236}">
                <a16:creationId xmlns:a16="http://schemas.microsoft.com/office/drawing/2014/main" id="{46869A43-AAF5-9177-4F49-E6A1B4455AA3}"/>
              </a:ext>
            </a:extLst>
          </p:cNvPr>
          <p:cNvPicPr>
            <a:picLocks noChangeAspect="1"/>
          </p:cNvPicPr>
          <p:nvPr userDrawn="1"/>
        </p:nvPicPr>
        <p:blipFill>
          <a:blip r:embed="rId4"/>
          <a:stretch>
            <a:fillRect/>
          </a:stretch>
        </p:blipFill>
        <p:spPr>
          <a:xfrm>
            <a:off x="5504688" y="2139696"/>
            <a:ext cx="768096" cy="768096"/>
          </a:xfrm>
          <a:prstGeom prst="rect">
            <a:avLst/>
          </a:prstGeom>
        </p:spPr>
      </p:pic>
      <p:pic>
        <p:nvPicPr>
          <p:cNvPr id="22" name="MasterShapeName" descr="preencoded.png">
            <a:extLst>
              <a:ext uri="{FF2B5EF4-FFF2-40B4-BE49-F238E27FC236}">
                <a16:creationId xmlns:a16="http://schemas.microsoft.com/office/drawing/2014/main" id="{E746AE74-CAE7-2129-7E7C-9EBDFF5A34EB}"/>
              </a:ext>
            </a:extLst>
          </p:cNvPr>
          <p:cNvPicPr>
            <a:picLocks noChangeAspect="1"/>
          </p:cNvPicPr>
          <p:nvPr userDrawn="1"/>
        </p:nvPicPr>
        <p:blipFill>
          <a:blip r:embed="rId5"/>
          <a:stretch>
            <a:fillRect/>
          </a:stretch>
        </p:blipFill>
        <p:spPr>
          <a:xfrm>
            <a:off x="5556502" y="4793488"/>
            <a:ext cx="768096" cy="768096"/>
          </a:xfrm>
          <a:prstGeom prst="rect">
            <a:avLst/>
          </a:prstGeom>
        </p:spPr>
      </p:pic>
      <p:sp>
        <p:nvSpPr>
          <p:cNvPr id="23" name="MasterShapeName">
            <a:extLst>
              <a:ext uri="{FF2B5EF4-FFF2-40B4-BE49-F238E27FC236}">
                <a16:creationId xmlns:a16="http://schemas.microsoft.com/office/drawing/2014/main" id="{AC2870B5-FC99-A92D-05F3-281AECBBBFA1}"/>
              </a:ext>
            </a:extLst>
          </p:cNvPr>
          <p:cNvSpPr/>
          <p:nvPr userDrawn="1"/>
        </p:nvSpPr>
        <p:spPr>
          <a:xfrm>
            <a:off x="5504688" y="2133600"/>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24" name="MasterShapeName">
            <a:extLst>
              <a:ext uri="{FF2B5EF4-FFF2-40B4-BE49-F238E27FC236}">
                <a16:creationId xmlns:a16="http://schemas.microsoft.com/office/drawing/2014/main" id="{6F21B4B4-858E-D188-6211-EA7B0C8133D9}"/>
              </a:ext>
            </a:extLst>
          </p:cNvPr>
          <p:cNvSpPr/>
          <p:nvPr userDrawn="1"/>
        </p:nvSpPr>
        <p:spPr>
          <a:xfrm>
            <a:off x="5556502" y="479348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05</a:t>
            </a:r>
            <a:endParaRPr lang="en-US" sz="2400" dirty="0"/>
          </a:p>
        </p:txBody>
      </p:sp>
      <p:sp>
        <p:nvSpPr>
          <p:cNvPr id="25" name="MasterShapeName?linknodeid=ba5d03531&amp;color=RGB(0,96,96)">
            <a:hlinkClick r:id="rId6" action="ppaction://hlinksldjump"/>
            <a:extLst>
              <a:ext uri="{FF2B5EF4-FFF2-40B4-BE49-F238E27FC236}">
                <a16:creationId xmlns:a16="http://schemas.microsoft.com/office/drawing/2014/main" id="{3D7E3E9D-733D-BFF1-B0A9-A3E1722DA4FD}"/>
              </a:ext>
            </a:extLst>
          </p:cNvPr>
          <p:cNvSpPr/>
          <p:nvPr userDrawn="1"/>
        </p:nvSpPr>
        <p:spPr>
          <a:xfrm>
            <a:off x="6803136" y="213969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题型诀</a:t>
            </a:r>
            <a:endParaRPr lang="en-US" sz="2400" dirty="0"/>
          </a:p>
        </p:txBody>
      </p:sp>
      <p:sp>
        <p:nvSpPr>
          <p:cNvPr id="26" name="MasterShapeName?linknodeid=815abf6ea&amp;color=RGB(0,96,96)">
            <a:hlinkClick r:id="rId7" action="ppaction://hlinksldjump"/>
            <a:extLst>
              <a:ext uri="{FF2B5EF4-FFF2-40B4-BE49-F238E27FC236}">
                <a16:creationId xmlns:a16="http://schemas.microsoft.com/office/drawing/2014/main" id="{C4386137-FC6F-C401-CCBF-0B008C09200D}"/>
              </a:ext>
            </a:extLst>
          </p:cNvPr>
          <p:cNvSpPr/>
          <p:nvPr userDrawn="1"/>
        </p:nvSpPr>
        <p:spPr>
          <a:xfrm>
            <a:off x="6854950" y="494893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extLst>
      <p:ext uri="{BB962C8B-B14F-4D97-AF65-F5344CB8AC3E}">
        <p14:creationId xmlns:p14="http://schemas.microsoft.com/office/powerpoint/2010/main" val="2064293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4"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56.png"/><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65.png"/><Relationship Id="rId4" Type="http://schemas.openxmlformats.org/officeDocument/2006/relationships/image" Target="../media/image64.png"/></Relationships>
</file>

<file path=ppt/slides/_rels/slide2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68.png"/><Relationship Id="rId4" Type="http://schemas.openxmlformats.org/officeDocument/2006/relationships/image" Target="../media/image67.png"/></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71.png"/><Relationship Id="rId4" Type="http://schemas.openxmlformats.org/officeDocument/2006/relationships/image" Target="../media/image70.png"/></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3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81.png"/><Relationship Id="rId4" Type="http://schemas.openxmlformats.org/officeDocument/2006/relationships/image" Target="../media/image80.png"/></Relationships>
</file>

<file path=ppt/slides/_rels/slide3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84.png"/><Relationship Id="rId4" Type="http://schemas.openxmlformats.org/officeDocument/2006/relationships/image" Target="../media/image83.png"/></Relationships>
</file>

<file path=ppt/slides/_rels/slide3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86.png"/></Relationships>
</file>

<file path=ppt/slides/_rels/slide3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88.png"/></Relationships>
</file>

<file path=ppt/slides/_rels/slide3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91.png"/><Relationship Id="rId4" Type="http://schemas.openxmlformats.org/officeDocument/2006/relationships/image" Target="../media/image90.png"/></Relationships>
</file>

<file path=ppt/slides/_rels/slide3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94.png"/><Relationship Id="rId4" Type="http://schemas.openxmlformats.org/officeDocument/2006/relationships/image" Target="../media/image93.png"/></Relationships>
</file>

<file path=ppt/slides/_rels/slide3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3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99.png"/><Relationship Id="rId4" Type="http://schemas.openxmlformats.org/officeDocument/2006/relationships/image" Target="../media/image98.png"/></Relationships>
</file>

<file path=ppt/slides/_rels/slide3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101.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03.png"/></Relationships>
</file>

<file path=ppt/slides/_rels/slide4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7.xml"/><Relationship Id="rId5" Type="http://schemas.openxmlformats.org/officeDocument/2006/relationships/image" Target="../media/image107.png"/><Relationship Id="rId4" Type="http://schemas.openxmlformats.org/officeDocument/2006/relationships/image" Target="../media/image106.png"/></Relationships>
</file>

<file path=ppt/slides/_rels/slide4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43.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4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17.png"/></Relationships>
</file>

<file path=ppt/slides/_rels/slide45.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18.png"/><Relationship Id="rId7" Type="http://schemas.openxmlformats.org/officeDocument/2006/relationships/image" Target="../media/image122.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4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25.png"/></Relationships>
</file>

<file path=ppt/slides/_rels/slide47.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46.xml"/><Relationship Id="rId1" Type="http://schemas.openxmlformats.org/officeDocument/2006/relationships/slideLayout" Target="../slideLayouts/slideLayout7.xml"/><Relationship Id="rId5" Type="http://schemas.openxmlformats.org/officeDocument/2006/relationships/image" Target="../media/image128.png"/><Relationship Id="rId4" Type="http://schemas.openxmlformats.org/officeDocument/2006/relationships/image" Target="../media/image127.png"/></Relationships>
</file>

<file path=ppt/slides/_rels/slide48.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47.xml"/><Relationship Id="rId1" Type="http://schemas.openxmlformats.org/officeDocument/2006/relationships/slideLayout" Target="../slideLayouts/slideLayout7.xml"/><Relationship Id="rId5" Type="http://schemas.openxmlformats.org/officeDocument/2006/relationships/image" Target="../media/image131.png"/><Relationship Id="rId4" Type="http://schemas.openxmlformats.org/officeDocument/2006/relationships/image" Target="../media/image130.png"/></Relationships>
</file>

<file path=ppt/slides/_rels/slide49.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133.png"/></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7" Type="http://schemas.openxmlformats.org/officeDocument/2006/relationships/slide" Target="slide1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slide" Target="slide10.xml"/><Relationship Id="rId4" Type="http://schemas.openxmlformats.org/officeDocument/2006/relationships/slide" Target="slide8.xml"/></Relationships>
</file>

<file path=ppt/slides/_rels/slide50.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136.png"/><Relationship Id="rId4" Type="http://schemas.openxmlformats.org/officeDocument/2006/relationships/image" Target="../media/image135.png"/></Relationships>
</file>

<file path=ppt/slides/_rels/slide51.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138.png"/></Relationships>
</file>

<file path=ppt/slides/_rels/slide52.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51.xml"/><Relationship Id="rId1" Type="http://schemas.openxmlformats.org/officeDocument/2006/relationships/slideLayout" Target="../slideLayouts/slideLayout7.xml"/><Relationship Id="rId5" Type="http://schemas.openxmlformats.org/officeDocument/2006/relationships/image" Target="../media/image141.png"/><Relationship Id="rId4" Type="http://schemas.openxmlformats.org/officeDocument/2006/relationships/image" Target="../media/image140.png"/></Relationships>
</file>

<file path=ppt/slides/_rels/slide53.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52.xml"/><Relationship Id="rId1" Type="http://schemas.openxmlformats.org/officeDocument/2006/relationships/slideLayout" Target="../slideLayouts/slideLayout7.xml"/><Relationship Id="rId5" Type="http://schemas.openxmlformats.org/officeDocument/2006/relationships/image" Target="../media/image144.png"/><Relationship Id="rId4" Type="http://schemas.openxmlformats.org/officeDocument/2006/relationships/image" Target="../media/image143.png"/></Relationships>
</file>

<file path=ppt/slides/_rels/slide54.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148.png"/><Relationship Id="rId5" Type="http://schemas.openxmlformats.org/officeDocument/2006/relationships/image" Target="../media/image147.png"/><Relationship Id="rId4" Type="http://schemas.openxmlformats.org/officeDocument/2006/relationships/image" Target="../media/image146.png"/></Relationships>
</file>

<file path=ppt/slides/_rels/slide55.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150.png"/></Relationships>
</file>

<file path=ppt/slides/_rels/slide56.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56.xml"/><Relationship Id="rId1" Type="http://schemas.openxmlformats.org/officeDocument/2006/relationships/slideLayout" Target="../slideLayouts/slideLayout7.xml"/><Relationship Id="rId5" Type="http://schemas.openxmlformats.org/officeDocument/2006/relationships/image" Target="../media/image154.png"/><Relationship Id="rId4" Type="http://schemas.openxmlformats.org/officeDocument/2006/relationships/image" Target="../media/image153.png"/></Relationships>
</file>

<file path=ppt/slides/_rels/slide58.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slide" Target="slide38.xml"/><Relationship Id="rId3" Type="http://schemas.openxmlformats.org/officeDocument/2006/relationships/slide" Target="slide14.xml"/><Relationship Id="rId7" Type="http://schemas.openxmlformats.org/officeDocument/2006/relationships/slide" Target="slide34.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slide" Target="slide27.xml"/><Relationship Id="rId5" Type="http://schemas.openxmlformats.org/officeDocument/2006/relationships/slide" Target="slide25.xml"/><Relationship Id="rId4" Type="http://schemas.openxmlformats.org/officeDocument/2006/relationships/slide" Target="slide20.xml"/></Relationships>
</file>

<file path=ppt/slides/_rels/slide60.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59.xml"/><Relationship Id="rId1" Type="http://schemas.openxmlformats.org/officeDocument/2006/relationships/slideLayout" Target="../slideLayouts/slideLayout7.xml"/><Relationship Id="rId5" Type="http://schemas.openxmlformats.org/officeDocument/2006/relationships/image" Target="../media/image159.png"/><Relationship Id="rId4" Type="http://schemas.openxmlformats.org/officeDocument/2006/relationships/image" Target="../media/image15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_5_BD#05807355a?vcp=1&amp;pid=c87964335&amp;color=97,97,244&amp;vtp=1&amp;bt=1&amp;bbb=1"/>
              <p:cNvSpPr/>
              <p:nvPr/>
            </p:nvSpPr>
            <p:spPr>
              <a:xfrm>
                <a:off x="502920" y="792000"/>
                <a:ext cx="10570464" cy="334137"/>
              </a:xfrm>
              <a:prstGeom prst="rect">
                <a:avLst/>
              </a:prstGeom>
              <a:noFill/>
              <a:ln/>
            </p:spPr>
            <p:txBody>
              <a:bodyPr wrap="none" lIns="0" tIns="0" rIns="0" bIns="0" rtlCol="0" anchor="t"/>
              <a:lstStyle/>
              <a:p>
                <a:pPr algn="l" latinLnBrk="1">
                  <a:lnSpc>
                    <a:spcPts val="2800"/>
                  </a:lnSpc>
                </a:pPr>
                <a:r>
                  <a:rPr lang="en-US" altLang="zh-CN" sz="2000" b="0" i="0" dirty="0">
                    <a:solidFill>
                      <a:srgbClr val="6161F4"/>
                    </a:solidFill>
                    <a:latin typeface="Times New Roman" pitchFamily="34" charset="0"/>
                    <a:ea typeface="微软雅黑" pitchFamily="34" charset="-122"/>
                    <a:cs typeface="Times New Roman" pitchFamily="34" charset="-120"/>
                  </a:rPr>
                  <a:t>要点2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𝑦</m:t>
                    </m:r>
                    <m:r>
                      <a:rPr lang="en-US" altLang="zh-CN" sz="2000" b="0" i="0" smtClean="0">
                        <a:solidFill>
                          <a:srgbClr val="6161F4"/>
                        </a:solidFill>
                        <a:latin typeface="Cambria Math" pitchFamily="34" charset="0"/>
                        <a:ea typeface="Cambria Math" pitchFamily="34" charset="-122"/>
                        <a:cs typeface="Cambria Math" pitchFamily="34" charset="-120"/>
                      </a:rPr>
                      <m:t>=|</m:t>
                    </m:r>
                    <m:r>
                      <m:rPr>
                        <m:sty m:val="p"/>
                      </m:rPr>
                      <a:rPr lang="en-US" altLang="zh-CN" sz="2000" b="0" i="0" smtClean="0">
                        <a:solidFill>
                          <a:srgbClr val="6161F4"/>
                        </a:solidFill>
                        <a:latin typeface="Cambria Math" pitchFamily="34" charset="0"/>
                        <a:ea typeface="Cambria Math" pitchFamily="34" charset="-122"/>
                        <a:cs typeface="Cambria Math" pitchFamily="34" charset="-120"/>
                      </a:rPr>
                      <m:t>tan</m:t>
                    </m:r>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0" i="0" smtClean="0">
                        <a:solidFill>
                          <a:srgbClr val="6161F4"/>
                        </a:solidFill>
                        <a:latin typeface="Cambria Math" pitchFamily="34" charset="0"/>
                        <a:ea typeface="Cambria Math" pitchFamily="34" charset="-122"/>
                        <a:cs typeface="Cambria Math" pitchFamily="34" charset="-120"/>
                      </a:rPr>
                      <m:t>𝜔</m:t>
                    </m:r>
                    <m:r>
                      <a:rPr lang="en-US" altLang="zh-CN" sz="2000" b="0" i="0" smtClean="0">
                        <a:solidFill>
                          <a:srgbClr val="6161F4"/>
                        </a:solidFill>
                        <a:latin typeface="Cambria Math" pitchFamily="34" charset="0"/>
                        <a:ea typeface="Cambria Math" pitchFamily="34" charset="-122"/>
                        <a:cs typeface="Cambria Math" pitchFamily="34" charset="-120"/>
                      </a:rPr>
                      <m:t>𝑥</m:t>
                    </m:r>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0" i="0" smtClean="0">
                        <a:solidFill>
                          <a:srgbClr val="6161F4"/>
                        </a:solidFill>
                        <a:latin typeface="Cambria Math" pitchFamily="34" charset="0"/>
                        <a:ea typeface="Cambria Math" pitchFamily="34" charset="-122"/>
                        <a:cs typeface="Cambria Math" pitchFamily="34" charset="-120"/>
                      </a:rPr>
                      <m:t>𝜑</m:t>
                    </m:r>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0" i="0" smtClean="0">
                        <a:solidFill>
                          <a:srgbClr val="6161F4"/>
                        </a:solidFill>
                        <a:latin typeface="Cambria Math" pitchFamily="34" charset="0"/>
                        <a:ea typeface="Cambria Math" pitchFamily="34" charset="-122"/>
                        <a:cs typeface="Cambria Math" pitchFamily="34" charset="-120"/>
                      </a:rPr>
                      <m:t>𝜔</m:t>
                    </m:r>
                    <m:r>
                      <a:rPr lang="en-US" altLang="zh-CN" sz="2000" b="0" i="0" smtClean="0">
                        <a:solidFill>
                          <a:srgbClr val="6161F4"/>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的图象与性质</a:t>
                </a:r>
                <a:endParaRPr lang="en-US" altLang="zh-CN" sz="2000" dirty="0">
                  <a:solidFill>
                    <a:srgbClr val="6161F4"/>
                  </a:solidFill>
                </a:endParaRPr>
              </a:p>
            </p:txBody>
          </p:sp>
        </mc:Choice>
        <mc:Fallback xmlns="">
          <p:sp>
            <p:nvSpPr>
              <p:cNvPr id="2" name="C_5_BD#05807355a?vcp=1&amp;pid=c87964335&amp;color=97,97,244&amp;vtp=1&amp;bt=1&amp;bbb=1"/>
              <p:cNvSpPr>
                <a:spLocks noRot="1" noChangeAspect="1" noMove="1" noResize="1" noEditPoints="1" noAdjustHandles="1" noChangeArrowheads="1" noChangeShapeType="1" noTextEdit="1"/>
              </p:cNvSpPr>
              <p:nvPr/>
            </p:nvSpPr>
            <p:spPr>
              <a:xfrm>
                <a:off x="502920" y="792000"/>
                <a:ext cx="10570464" cy="334137"/>
              </a:xfrm>
              <a:prstGeom prst="rect">
                <a:avLst/>
              </a:prstGeom>
              <a:blipFill>
                <a:blip r:embed="rId3"/>
                <a:stretch>
                  <a:fillRect l="-1499" t="-16364" b="-4363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C_6_BD.5_1#7a7a0f6a0?vaa=1&amp;vcp=1&amp;vop=1&amp;pid=05807355a&amp;color=0,55,96&amp;vtp=1&amp;bbb=1"/>
              <p:cNvSpPr/>
              <p:nvPr/>
            </p:nvSpPr>
            <p:spPr>
              <a:xfrm>
                <a:off x="502920" y="1121437"/>
                <a:ext cx="10570464" cy="459232"/>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多选）</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则下列说法正确的是(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5_1#7a7a0f6a0?vaa=1&amp;vcp=1&amp;vop=1&amp;pid=05807355a&amp;color=0,55,96&amp;vtp=1&amp;bbb=1"/>
              <p:cNvSpPr>
                <a:spLocks noRot="1" noChangeAspect="1" noMove="1" noResize="1" noEditPoints="1" noAdjustHandles="1" noChangeArrowheads="1" noChangeShapeType="1" noTextEdit="1"/>
              </p:cNvSpPr>
              <p:nvPr/>
            </p:nvSpPr>
            <p:spPr>
              <a:xfrm>
                <a:off x="502920" y="1121437"/>
                <a:ext cx="10570464" cy="459232"/>
              </a:xfrm>
              <a:prstGeom prst="rect">
                <a:avLst/>
              </a:prstGeom>
              <a:blipFill>
                <a:blip r:embed="rId4"/>
                <a:stretch>
                  <a:fillRect l="-1384" b="-17333"/>
                </a:stretch>
              </a:blipFill>
              <a:ln/>
            </p:spPr>
            <p:txBody>
              <a:bodyPr/>
              <a:lstStyle/>
              <a:p>
                <a:r>
                  <a:rPr lang="zh-CN" altLang="en-US">
                    <a:noFill/>
                  </a:rPr>
                  <a:t> </a:t>
                </a:r>
              </a:p>
            </p:txBody>
          </p:sp>
        </mc:Fallback>
      </mc:AlternateContent>
      <p:sp>
        <p:nvSpPr>
          <p:cNvPr id="4" name="QC_6_AN.7_1#7a7a0f6a0.bracket?vaa=1&amp;vcp=1&amp;vop=1&amp;pid=05807355a&amp;color=0,55,96&amp;vpa=2&amp;vtp=1&amp;bbb=1"/>
          <p:cNvSpPr/>
          <p:nvPr/>
        </p:nvSpPr>
        <p:spPr>
          <a:xfrm>
            <a:off x="7303643" y="1247992"/>
            <a:ext cx="5524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5_2#7a7a0f6a0.choices?vaa=1&amp;vcp=1&amp;vop=1&amp;pid=05807355a&amp;color=0,55,96&amp;vtp=1&amp;bbb=1"/>
              <p:cNvSpPr/>
              <p:nvPr/>
            </p:nvSpPr>
            <p:spPr>
              <a:xfrm>
                <a:off x="502920" y="1587589"/>
                <a:ext cx="10570464" cy="1321816"/>
              </a:xfrm>
              <a:prstGeom prst="rect">
                <a:avLst/>
              </a:prstGeom>
              <a:noFill/>
              <a:ln/>
            </p:spPr>
            <p:txBody>
              <a:bodyPr wrap="none" lIns="0" tIns="0" rIns="0" bIns="0" rtlCol="0" anchor="t"/>
              <a:lstStyle/>
              <a:p>
                <a:pPr algn="l" latinLnBrk="1">
                  <a:lnSpc>
                    <a:spcPts val="26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的周期是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26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的值域是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𝐑</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26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是函数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图象的一条对称轴</a:t>
                </a:r>
                <a:endParaRPr lang="en-US" altLang="zh-CN" sz="1800" dirty="0">
                  <a:solidFill>
                    <a:srgbClr val="003760"/>
                  </a:solidFill>
                </a:endParaRPr>
              </a:p>
              <a:p>
                <a:pPr latinLnBrk="1">
                  <a:lnSpc>
                    <a:spcPts val="24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的单调递减区间是</a:t>
                </a:r>
                <a14:m>
                  <m:oMath xmlns:m="http://schemas.openxmlformats.org/officeDocument/2006/math">
                    <m:d>
                      <m:dPr>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e>
                    </m:d>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5_2#7a7a0f6a0.choices?vaa=1&amp;vcp=1&amp;vop=1&amp;pid=05807355a&amp;color=0,55,96&amp;vtp=1&amp;bbb=1"/>
              <p:cNvSpPr>
                <a:spLocks noRot="1" noChangeAspect="1" noMove="1" noResize="1" noEditPoints="1" noAdjustHandles="1" noChangeArrowheads="1" noChangeShapeType="1" noTextEdit="1"/>
              </p:cNvSpPr>
              <p:nvPr/>
            </p:nvSpPr>
            <p:spPr>
              <a:xfrm>
                <a:off x="502920" y="1587589"/>
                <a:ext cx="10570464" cy="1321816"/>
              </a:xfrm>
              <a:prstGeom prst="rect">
                <a:avLst/>
              </a:prstGeom>
              <a:blipFill>
                <a:blip r:embed="rId5"/>
                <a:stretch>
                  <a:fillRect l="-1384" t="-3687" b="-59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6_1#7a7a0f6a0?vaa=1&amp;vcp=1&amp;vop=1&amp;pid=05807355a&amp;color=0,55,96&amp;vtp=1&amp;bbb=1&amp;hb=1"/>
              <p:cNvSpPr/>
              <p:nvPr/>
            </p:nvSpPr>
            <p:spPr>
              <a:xfrm>
                <a:off x="502920" y="2913024"/>
                <a:ext cx="10570464" cy="270618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对于选项A，</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的周期为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，故选项A正确；</a:t>
                </a:r>
                <a:endParaRPr lang="en-US" altLang="zh-CN" sz="1800" dirty="0">
                  <a:solidFill>
                    <a:srgbClr val="003760"/>
                  </a:solidFill>
                </a:endParaRPr>
              </a:p>
              <a:p>
                <a:pPr latinLnBrk="1">
                  <a:lnSpc>
                    <a:spcPts val="37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对于选项</a:t>
                </a:r>
                <a:r>
                  <a:rPr lang="en-US" altLang="zh-CN" sz="1800" b="0" i="0" dirty="0">
                    <a:solidFill>
                      <a:srgbClr val="003760"/>
                    </a:solidFill>
                    <a:latin typeface="Times New Roman" pitchFamily="34" charset="0"/>
                    <a:ea typeface="微软雅黑" pitchFamily="34" charset="-122"/>
                    <a:cs typeface="Times New Roman" pitchFamily="34" charset="-120"/>
                  </a:rPr>
                  <a:t>B，</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的值域是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，故选项B不正确；</a:t>
                </a:r>
                <a:endParaRPr lang="en-US" altLang="zh-CN" sz="1800" dirty="0">
                  <a:solidFill>
                    <a:srgbClr val="003760"/>
                  </a:solidFill>
                </a:endParaRPr>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对于选项</a:t>
                </a:r>
                <a:r>
                  <a:rPr lang="en-US" altLang="zh-CN" sz="1800" b="0" i="0" dirty="0">
                    <a:solidFill>
                      <a:srgbClr val="003760"/>
                    </a:solidFill>
                    <a:latin typeface="Times New Roman" pitchFamily="34" charset="0"/>
                    <a:ea typeface="微软雅黑" pitchFamily="34" charset="-122"/>
                    <a:cs typeface="Times New Roman" pitchFamily="34" charset="-120"/>
                  </a:rPr>
                  <a:t>C，当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Z</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，即直线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不是函数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图象的对称轴</a:t>
                </a:r>
                <a:r>
                  <a:rPr lang="en-US" altLang="zh-CN" sz="1800" b="0" i="0">
                    <a:solidFill>
                      <a:srgbClr val="003760"/>
                    </a:solidFill>
                    <a:latin typeface="Times New Roman" pitchFamily="34" charset="0"/>
                    <a:ea typeface="微软雅黑" pitchFamily="34" charset="-122"/>
                    <a:cs typeface="Times New Roman" pitchFamily="34" charset="-120"/>
                  </a:rPr>
                  <a:t>，故选</a:t>
                </a:r>
              </a:p>
              <a:p>
                <a:pPr latinLnBrk="1">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项</a:t>
                </a:r>
                <a:r>
                  <a:rPr lang="en-US" altLang="zh-CN" sz="1800" b="0" i="0" dirty="0">
                    <a:solidFill>
                      <a:srgbClr val="003760"/>
                    </a:solidFill>
                    <a:latin typeface="Times New Roman" pitchFamily="34" charset="0"/>
                    <a:ea typeface="微软雅黑" pitchFamily="34" charset="-122"/>
                    <a:cs typeface="Times New Roman" pitchFamily="34" charset="-120"/>
                  </a:rPr>
                  <a:t>C不正确；</a:t>
                </a:r>
                <a:endParaRPr lang="en-US" altLang="zh-CN" sz="1800" dirty="0">
                  <a:solidFill>
                    <a:srgbClr val="003760"/>
                  </a:solidFill>
                </a:endParaRPr>
              </a:p>
              <a:p>
                <a:pPr latinLnBrk="1">
                  <a:lnSpc>
                    <a:spcPts val="37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对于选项</a:t>
                </a:r>
                <a:r>
                  <a:rPr lang="en-US" altLang="zh-CN" sz="1800" b="0" i="0" dirty="0">
                    <a:solidFill>
                      <a:srgbClr val="003760"/>
                    </a:solidFill>
                    <a:latin typeface="Times New Roman" pitchFamily="34" charset="0"/>
                    <a:ea typeface="微软雅黑" pitchFamily="34" charset="-122"/>
                    <a:cs typeface="Times New Roman" pitchFamily="34" charset="-120"/>
                  </a:rPr>
                  <a:t>D，令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0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的单调递减区间是</a:t>
                </a:r>
                <a14:m>
                  <m:oMath xmlns:m="http://schemas.openxmlformats.org/officeDocument/2006/math">
                    <m:d>
                      <m:dPr>
                        <m:endChr m:val="]"/>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e>
                    </m:d>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0" smtClean="0">
                        <a:solidFill>
                          <a:srgbClr val="003760"/>
                        </a:solidFill>
                        <a:latin typeface="Cambria Math" pitchFamily="34" charset="0"/>
                        <a:ea typeface="Cambria Math" pitchFamily="34" charset="-122"/>
                        <a:cs typeface="Cambria Math" pitchFamily="34" charset="-120"/>
                      </a:rPr>
                      <m:t>𝐙</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，故选项D正确.</a:t>
                </a:r>
                <a:endParaRPr lang="en-US" altLang="zh-CN" dirty="0">
                  <a:solidFill>
                    <a:srgbClr val="003760"/>
                  </a:solidFill>
                </a:endParaRPr>
              </a:p>
            </p:txBody>
          </p:sp>
        </mc:Choice>
        <mc:Fallback xmlns="">
          <p:sp>
            <p:nvSpPr>
              <p:cNvPr id="6" name="QC_6_AS.6_1#7a7a0f6a0?vaa=1&amp;vcp=1&amp;vop=1&amp;pid=05807355a&amp;color=0,55,96&amp;vtp=1&amp;bbb=1&amp;hb=1"/>
              <p:cNvSpPr>
                <a:spLocks noRot="1" noChangeAspect="1" noMove="1" noResize="1" noEditPoints="1" noAdjustHandles="1" noChangeArrowheads="1" noChangeShapeType="1" noTextEdit="1"/>
              </p:cNvSpPr>
              <p:nvPr/>
            </p:nvSpPr>
            <p:spPr>
              <a:xfrm>
                <a:off x="502920" y="2913024"/>
                <a:ext cx="10570464" cy="2706180"/>
              </a:xfrm>
              <a:prstGeom prst="rect">
                <a:avLst/>
              </a:prstGeom>
              <a:blipFill>
                <a:blip r:embed="rId6"/>
                <a:stretch>
                  <a:fillRect l="-1384" t="-1351" r="-692" b="-270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500"/>
                                        <p:tgtEl>
                                          <p:spTgt spid="6">
                                            <p:txEl>
                                              <p:pRg st="5" end="5"/>
                                            </p:txEl>
                                          </p:spTgt>
                                        </p:tgtEl>
                                      </p:cBhvr>
                                    </p:animEffect>
                                    <p:anim calcmode="lin" valueType="num">
                                      <p:cBhvr>
                                        <p:cTn id="38"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pic>
        <p:nvPicPr>
          <p:cNvPr id="2" name="C_4#58c457e25?vcp=1&amp;pid=ac5c51965&amp;color=0,55,96&amp;tib=255,255,255&amp;vtp=1&amp;bt=1" descr="preencoded.png"/>
          <p:cNvPicPr>
            <a:picLocks noChangeAspect="1"/>
          </p:cNvPicPr>
          <p:nvPr/>
        </p:nvPicPr>
        <p:blipFill>
          <a:blip r:embed="rId3"/>
          <a:stretch>
            <a:fillRect/>
          </a:stretch>
        </p:blipFill>
        <p:spPr>
          <a:xfrm>
            <a:off x="521208" y="792000"/>
            <a:ext cx="621792" cy="658368"/>
          </a:xfrm>
          <a:prstGeom prst="rect">
            <a:avLst/>
          </a:prstGeom>
        </p:spPr>
      </p:pic>
      <p:sp>
        <p:nvSpPr>
          <p:cNvPr id="3" name="C_4_BD#58c457e25?vcp=1&amp;pid=ac5c51965&amp;color=61,88,159&amp;vtp=1&amp;bbb=1"/>
          <p:cNvSpPr/>
          <p:nvPr/>
        </p:nvSpPr>
        <p:spPr>
          <a:xfrm>
            <a:off x="1252728" y="910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solidFill>
                <a:srgbClr val="3D589F"/>
              </a:solidFill>
            </a:endParaRPr>
          </a:p>
        </p:txBody>
      </p:sp>
      <p:sp>
        <p:nvSpPr>
          <p:cNvPr id="4" name="C_5_BD#25653fa30?vcp=1&amp;pid=58c457e25&amp;color=97,97,244&amp;vtp=1&amp;bbb=1"/>
          <p:cNvSpPr/>
          <p:nvPr/>
        </p:nvSpPr>
        <p:spPr>
          <a:xfrm>
            <a:off x="502920" y="14442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易错点</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不理解正切型函数图象的对称中心</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9_1#9c54573f9?vaa=1&amp;vcp=1&amp;vop=1&amp;pid=25653fa30&amp;color=0,55,96&amp;vtp=1&amp;bbb=1"/>
              <p:cNvSpPr/>
              <p:nvPr/>
            </p:nvSpPr>
            <p:spPr>
              <a:xfrm>
                <a:off x="502920" y="1831622"/>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的图象的一个对称中心可以是(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BD.9_1#9c54573f9?vaa=1&amp;vcp=1&amp;vop=1&amp;pid=25653fa30&amp;color=0,55,96&amp;vtp=1&amp;bbb=1"/>
              <p:cNvSpPr>
                <a:spLocks noRot="1" noChangeAspect="1" noMove="1" noResize="1" noEditPoints="1" noAdjustHandles="1" noChangeArrowheads="1" noChangeShapeType="1" noTextEdit="1"/>
              </p:cNvSpPr>
              <p:nvPr/>
            </p:nvSpPr>
            <p:spPr>
              <a:xfrm>
                <a:off x="502920" y="1831622"/>
                <a:ext cx="10570464" cy="501015"/>
              </a:xfrm>
              <a:prstGeom prst="rect">
                <a:avLst/>
              </a:prstGeom>
              <a:blipFill>
                <a:blip r:embed="rId4"/>
                <a:stretch>
                  <a:fillRect l="-1384" b="-15663"/>
                </a:stretch>
              </a:blipFill>
              <a:ln/>
            </p:spPr>
            <p:txBody>
              <a:bodyPr/>
              <a:lstStyle/>
              <a:p>
                <a:r>
                  <a:rPr lang="zh-CN" altLang="en-US">
                    <a:noFill/>
                  </a:rPr>
                  <a:t> </a:t>
                </a:r>
              </a:p>
            </p:txBody>
          </p:sp>
        </mc:Fallback>
      </mc:AlternateContent>
      <p:sp>
        <p:nvSpPr>
          <p:cNvPr id="6" name="QC_6_AN.12_1#9c54573f9.bracket?vaa=1&amp;vcp=1&amp;vop=1&amp;pid=25653fa30&amp;color=0,55,96&amp;vpa=3&amp;vtp=1"/>
          <p:cNvSpPr/>
          <p:nvPr/>
        </p:nvSpPr>
        <p:spPr>
          <a:xfrm>
            <a:off x="6978206" y="1997547"/>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7" name="QC_6_BD.9_2#9c54573f9.choices?vaa=1&amp;vcp=1&amp;vop=1&amp;pid=25653fa30&amp;color=0,55,96&amp;vtp=1&amp;bbb=1"/>
              <p:cNvSpPr/>
              <p:nvPr/>
            </p:nvSpPr>
            <p:spPr>
              <a:xfrm>
                <a:off x="502920" y="2337907"/>
                <a:ext cx="10570464" cy="501015"/>
              </a:xfrm>
              <a:prstGeom prst="rect">
                <a:avLst/>
              </a:prstGeom>
              <a:noFill/>
              <a:ln/>
            </p:spPr>
            <p:txBody>
              <a:bodyPr wrap="none" lIns="0" tIns="0" rIns="0" bIns="0" rtlCol="0" anchor="t"/>
              <a:lstStyle/>
              <a:p>
                <a:pPr latinLnBrk="1">
                  <a:lnSpc>
                    <a:spcPts val="4300"/>
                  </a:lnSpc>
                  <a:tabLst>
                    <a:tab pos="2664841" algn="l"/>
                    <a:tab pos="5393182" algn="l"/>
                    <a:tab pos="80326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18</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18</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9_2#9c54573f9.choices?vaa=1&amp;vcp=1&amp;vop=1&amp;pid=25653fa30&amp;color=0,55,96&amp;vtp=1&amp;bbb=1"/>
              <p:cNvSpPr>
                <a:spLocks noRot="1" noChangeAspect="1" noMove="1" noResize="1" noEditPoints="1" noAdjustHandles="1" noChangeArrowheads="1" noChangeShapeType="1" noTextEdit="1"/>
              </p:cNvSpPr>
              <p:nvPr/>
            </p:nvSpPr>
            <p:spPr>
              <a:xfrm>
                <a:off x="502920" y="2337907"/>
                <a:ext cx="10570464" cy="501015"/>
              </a:xfrm>
              <a:prstGeom prst="rect">
                <a:avLst/>
              </a:prstGeom>
              <a:blipFill>
                <a:blip r:embed="rId5"/>
                <a:stretch>
                  <a:fillRect l="-1384" b="-158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10_1#9c54573f9?vaa=1&amp;vcp=1&amp;vop=1&amp;pid=25653fa30&amp;color=0,55,96&amp;vtp=1&amp;bbb=1&amp;hb=1"/>
              <p:cNvSpPr/>
              <p:nvPr/>
            </p:nvSpPr>
            <p:spPr>
              <a:xfrm>
                <a:off x="502920" y="2844065"/>
                <a:ext cx="10570464" cy="149479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18</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的图象是由</a:t>
                </a:r>
              </a:p>
              <a:p>
                <a:pPr latinLnBrk="1">
                  <a:lnSpc>
                    <a:spcPts val="4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的图象向上平移1个单位长度得到的，</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的图象的一个对称中心可以是</a:t>
                </a:r>
              </a:p>
              <a:p>
                <a:pPr latinLnBrk="1">
                  <a:lnSpc>
                    <a:spcPts val="42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18</m:t>
                        </m:r>
                      </m:den>
                    </m:f>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8" name="QC_6_AS.10_1#9c54573f9?vaa=1&amp;vcp=1&amp;vop=1&amp;pid=25653fa30&amp;color=0,55,96&amp;vtp=1&amp;bbb=1&amp;hb=1"/>
              <p:cNvSpPr>
                <a:spLocks noRot="1" noChangeAspect="1" noMove="1" noResize="1" noEditPoints="1" noAdjustHandles="1" noChangeArrowheads="1" noChangeShapeType="1" noTextEdit="1"/>
              </p:cNvSpPr>
              <p:nvPr/>
            </p:nvSpPr>
            <p:spPr>
              <a:xfrm>
                <a:off x="502920" y="2844065"/>
                <a:ext cx="10570464" cy="1494790"/>
              </a:xfrm>
              <a:prstGeom prst="rect">
                <a:avLst/>
              </a:prstGeom>
              <a:blipFill>
                <a:blip r:embed="rId6"/>
                <a:stretch>
                  <a:fillRect l="-1384" b="-530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QC_6_EX.14_1#9c54573f9?vaa=1&amp;vcp=1&amp;vop=1&amp;pid=25653fa30&amp;color=0,55,96&amp;vtp=1&amp;bbb=1&amp;hb=1"/>
              <p:cNvSpPr/>
              <p:nvPr/>
            </p:nvSpPr>
            <p:spPr>
              <a:xfrm>
                <a:off x="502920" y="4345395"/>
                <a:ext cx="10570464"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【错因分析】</a:t>
                </a:r>
                <a:r>
                  <a:rPr lang="en-US" altLang="zh-CN" sz="1800" b="0" i="0" dirty="0">
                    <a:solidFill>
                      <a:srgbClr val="003760"/>
                    </a:solidFill>
                    <a:latin typeface="Times New Roman" pitchFamily="34" charset="0"/>
                    <a:ea typeface="微软雅黑" pitchFamily="34" charset="-122"/>
                    <a:cs typeface="Times New Roman" pitchFamily="34" charset="-120"/>
                  </a:rPr>
                  <a:t>本题的易错点有两点：（1）把正切函数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图象的对称中心理解成了曲线与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轴的</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交点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而致错；（2）忽视函数图象向上或向下作了平移</a:t>
                </a:r>
                <a:r>
                  <a:rPr lang="en-US" altLang="zh-CN" sz="1800" b="0" i="0">
                    <a:solidFill>
                      <a:srgbClr val="003760"/>
                    </a:solidFill>
                    <a:latin typeface="Times New Roman" pitchFamily="34" charset="0"/>
                    <a:ea typeface="微软雅黑" pitchFamily="34" charset="-122"/>
                    <a:cs typeface="Times New Roman" pitchFamily="34" charset="-120"/>
                  </a:rPr>
                  <a:t>，从而其对称中心的纵坐标没作相应</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的改变而致错</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10" name="QC_6_EX.14_1#9c54573f9?vaa=1&amp;vcp=1&amp;vop=1&amp;pid=25653fa30&amp;color=0,55,96&amp;vtp=1&amp;bbb=1&amp;hb=1"/>
              <p:cNvSpPr>
                <a:spLocks noRot="1" noChangeAspect="1" noMove="1" noResize="1" noEditPoints="1" noAdjustHandles="1" noChangeArrowheads="1" noChangeShapeType="1" noTextEdit="1"/>
              </p:cNvSpPr>
              <p:nvPr/>
            </p:nvSpPr>
            <p:spPr>
              <a:xfrm>
                <a:off x="502920" y="4345395"/>
                <a:ext cx="10570464" cy="1192340"/>
              </a:xfrm>
              <a:prstGeom prst="rect">
                <a:avLst/>
              </a:prstGeom>
              <a:blipFill>
                <a:blip r:embed="rId7"/>
                <a:stretch>
                  <a:fillRect l="-1384" r="-1211"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0">
                                            <p:bg/>
                                          </p:spTgt>
                                        </p:tgtEl>
                                        <p:attrNameLst>
                                          <p:attrName>style.visibility</p:attrName>
                                        </p:attrNameLst>
                                      </p:cBhvr>
                                      <p:to>
                                        <p:strVal val="visible"/>
                                      </p:to>
                                    </p:set>
                                    <p:animEffect transition="in" filter="fade">
                                      <p:cBhvr>
                                        <p:cTn id="41" dur="500"/>
                                        <p:tgtEl>
                                          <p:spTgt spid="10">
                                            <p:bg/>
                                          </p:spTgt>
                                        </p:tgtEl>
                                      </p:cBhvr>
                                    </p:animEffect>
                                    <p:anim calcmode="lin" valueType="num">
                                      <p:cBhvr>
                                        <p:cTn id="42" dur="500" fill="hold"/>
                                        <p:tgtEl>
                                          <p:spTgt spid="10">
                                            <p:bg/>
                                          </p:spTgt>
                                        </p:tgtEl>
                                        <p:attrNameLst>
                                          <p:attrName>ppt_x</p:attrName>
                                        </p:attrNameLst>
                                      </p:cBhvr>
                                      <p:tavLst>
                                        <p:tav tm="0">
                                          <p:val>
                                            <p:strVal val="#ppt_x"/>
                                          </p:val>
                                        </p:tav>
                                        <p:tav tm="100000">
                                          <p:val>
                                            <p:strVal val="#ppt_x"/>
                                          </p:val>
                                        </p:tav>
                                      </p:tavLst>
                                    </p:anim>
                                    <p:anim calcmode="lin" valueType="num">
                                      <p:cBhvr>
                                        <p:cTn id="43" dur="500" fill="hold"/>
                                        <p:tgtEl>
                                          <p:spTgt spid="10">
                                            <p:bg/>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0">
                                            <p:txEl>
                                              <p:pRg st="0" end="0"/>
                                            </p:txEl>
                                          </p:spTgt>
                                        </p:tgtEl>
                                        <p:attrNameLst>
                                          <p:attrName>style.visibility</p:attrName>
                                        </p:attrNameLst>
                                      </p:cBhvr>
                                      <p:to>
                                        <p:strVal val="visible"/>
                                      </p:to>
                                    </p:set>
                                    <p:animEffect transition="in" filter="fade">
                                      <p:cBhvr>
                                        <p:cTn id="46" dur="500"/>
                                        <p:tgtEl>
                                          <p:spTgt spid="10">
                                            <p:txEl>
                                              <p:pRg st="0" end="0"/>
                                            </p:txEl>
                                          </p:spTgt>
                                        </p:tgtEl>
                                      </p:cBhvr>
                                    </p:animEffect>
                                    <p:anim calcmode="lin" valueType="num">
                                      <p:cBhvr>
                                        <p:cTn id="4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10">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0">
                                            <p:txEl>
                                              <p:pRg st="1" end="1"/>
                                            </p:txEl>
                                          </p:spTgt>
                                        </p:tgtEl>
                                        <p:attrNameLst>
                                          <p:attrName>style.visibility</p:attrName>
                                        </p:attrNameLst>
                                      </p:cBhvr>
                                      <p:to>
                                        <p:strVal val="visible"/>
                                      </p:to>
                                    </p:set>
                                    <p:animEffect transition="in" filter="fade">
                                      <p:cBhvr>
                                        <p:cTn id="51" dur="500"/>
                                        <p:tgtEl>
                                          <p:spTgt spid="10">
                                            <p:txEl>
                                              <p:pRg st="1" end="1"/>
                                            </p:txEl>
                                          </p:spTgt>
                                        </p:tgtEl>
                                      </p:cBhvr>
                                    </p:animEffect>
                                    <p:anim calcmode="lin" valueType="num">
                                      <p:cBhvr>
                                        <p:cTn id="52"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53" dur="500" fill="hold"/>
                                        <p:tgtEl>
                                          <p:spTgt spid="10">
                                            <p:txEl>
                                              <p:pRg st="1" end="1"/>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0">
                                            <p:txEl>
                                              <p:pRg st="2" end="2"/>
                                            </p:txEl>
                                          </p:spTgt>
                                        </p:tgtEl>
                                        <p:attrNameLst>
                                          <p:attrName>style.visibility</p:attrName>
                                        </p:attrNameLst>
                                      </p:cBhvr>
                                      <p:to>
                                        <p:strVal val="visible"/>
                                      </p:to>
                                    </p:set>
                                    <p:animEffect transition="in" filter="fade">
                                      <p:cBhvr>
                                        <p:cTn id="56" dur="500"/>
                                        <p:tgtEl>
                                          <p:spTgt spid="10">
                                            <p:txEl>
                                              <p:pRg st="2" end="2"/>
                                            </p:txEl>
                                          </p:spTgt>
                                        </p:tgtEl>
                                      </p:cBhvr>
                                    </p:animEffect>
                                    <p:anim calcmode="lin" valueType="num">
                                      <p:cBhvr>
                                        <p:cTn id="5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58" dur="5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P spid="10"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P_6_BD#3e07ca8a1?vcp=1&amp;pid=25653fa30&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8667" y="3179527"/>
            <a:ext cx="141732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P_6_BD#3e07ca8a1?vcp=1&amp;pid=25653fa30&amp;color=0,55,96&amp;vtp=1&amp;bt=1&amp;bbb=1&amp;hb=1"/>
              <p:cNvSpPr/>
              <p:nvPr/>
            </p:nvSpPr>
            <p:spPr>
              <a:xfrm>
                <a:off x="502920" y="3132759"/>
                <a:ext cx="10570464" cy="798640"/>
              </a:xfrm>
              <a:prstGeom prst="rect">
                <a:avLst/>
              </a:prstGeom>
              <a:noFill/>
              <a:ln/>
            </p:spPr>
            <p:txBody>
              <a:bodyPr wrap="none" lIns="0" tIns="0" rIns="0" bIns="0" rtlCol="0" anchor="t"/>
              <a:lstStyle/>
              <a:p>
                <a:pPr algn="l" latinLnBrk="1">
                  <a:lnSpc>
                    <a:spcPts val="35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正切曲线对称中心的坐标是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kπ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k</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，而不是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，同时注意当函数图象涉</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及上下平移时</a:t>
                </a:r>
                <a:r>
                  <a:rPr lang="en-US" altLang="zh-CN" b="0" i="0" dirty="0">
                    <a:solidFill>
                      <a:srgbClr val="003760"/>
                    </a:solidFill>
                    <a:latin typeface="Times New Roman" pitchFamily="34" charset="0"/>
                    <a:ea typeface="微软雅黑" pitchFamily="34" charset="-122"/>
                    <a:cs typeface="Times New Roman" pitchFamily="34" charset="-120"/>
                  </a:rPr>
                  <a:t>，其对称中心的纵坐标也会发生相应的改变.</a:t>
                </a:r>
                <a:endParaRPr lang="en-US" altLang="zh-CN" sz="100" dirty="0"/>
              </a:p>
            </p:txBody>
          </p:sp>
        </mc:Choice>
        <mc:Fallback xmlns="">
          <p:sp>
            <p:nvSpPr>
              <p:cNvPr id="3" name="P_6_BD#3e07ca8a1?vcp=1&amp;pid=25653fa30&amp;color=0,55,96&amp;vtp=1&amp;bt=1&amp;bbb=1&amp;hb=1"/>
              <p:cNvSpPr>
                <a:spLocks noRot="1" noChangeAspect="1" noMove="1" noResize="1" noEditPoints="1" noAdjustHandles="1" noChangeArrowheads="1" noChangeShapeType="1" noTextEdit="1"/>
              </p:cNvSpPr>
              <p:nvPr/>
            </p:nvSpPr>
            <p:spPr>
              <a:xfrm>
                <a:off x="502920" y="3132759"/>
                <a:ext cx="10570464" cy="798640"/>
              </a:xfrm>
              <a:prstGeom prst="rect">
                <a:avLst/>
              </a:prstGeom>
              <a:blipFill>
                <a:blip r:embed="rId4"/>
                <a:stretch>
                  <a:fillRect l="-1384" r="-231" b="-16794"/>
                </a:stretch>
              </a:blipFill>
              <a:ln/>
            </p:spPr>
            <p:txBody>
              <a:bodyPr/>
              <a:lstStyle/>
              <a:p>
                <a:r>
                  <a:rPr lang="zh-CN" altLang="en-US">
                    <a:noFill/>
                  </a:rPr>
                  <a:t> </a:t>
                </a:r>
              </a:p>
            </p:txBody>
          </p:sp>
        </mc:Fallback>
      </mc:AlternateContent>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4_1#1f0144c12?vaa=1&amp;vcp=1&amp;vop=1&amp;pid=25653fa30&amp;color=0,55,96&amp;mp=1&amp;vtp=1&amp;bt=1&amp;bbb=1"/>
              <p:cNvSpPr/>
              <p:nvPr/>
            </p:nvSpPr>
            <p:spPr>
              <a:xfrm>
                <a:off x="502920" y="1846980"/>
                <a:ext cx="10570464" cy="525844"/>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的图象的一个对称中心是(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4_1#1f0144c12?vaa=1&amp;vcp=1&amp;vop=1&amp;pid=25653fa30&amp;color=0,55,96&amp;mp=1&amp;vtp=1&amp;bt=1&amp;bbb=1"/>
              <p:cNvSpPr>
                <a:spLocks noRot="1" noChangeAspect="1" noMove="1" noResize="1" noEditPoints="1" noAdjustHandles="1" noChangeArrowheads="1" noChangeShapeType="1" noTextEdit="1"/>
              </p:cNvSpPr>
              <p:nvPr/>
            </p:nvSpPr>
            <p:spPr>
              <a:xfrm>
                <a:off x="502920" y="1846980"/>
                <a:ext cx="10570464" cy="525844"/>
              </a:xfrm>
              <a:prstGeom prst="rect">
                <a:avLst/>
              </a:prstGeom>
              <a:blipFill>
                <a:blip r:embed="rId3"/>
                <a:stretch>
                  <a:fillRect l="-1384" b="-15116"/>
                </a:stretch>
              </a:blipFill>
              <a:ln/>
            </p:spPr>
            <p:txBody>
              <a:bodyPr/>
              <a:lstStyle/>
              <a:p>
                <a:r>
                  <a:rPr lang="zh-CN" altLang="en-US">
                    <a:noFill/>
                  </a:rPr>
                  <a:t> </a:t>
                </a:r>
              </a:p>
            </p:txBody>
          </p:sp>
        </mc:Fallback>
      </mc:AlternateContent>
      <p:sp>
        <p:nvSpPr>
          <p:cNvPr id="3" name="QC_6_AN.16_1#1f0144c12.bracket?vaa=1&amp;vcp=1&amp;vop=1&amp;pid=25653fa30&amp;color=0,55,96&amp;mp=1&amp;vpa=4&amp;vtp=1"/>
          <p:cNvSpPr/>
          <p:nvPr/>
        </p:nvSpPr>
        <p:spPr>
          <a:xfrm>
            <a:off x="6171629" y="2042749"/>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4_2#1f0144c12.choices?vaa=1&amp;vcp=1&amp;vop=1&amp;pid=25653fa30&amp;color=0,55,96&amp;vtp=1&amp;bbb=1"/>
              <p:cNvSpPr/>
              <p:nvPr/>
            </p:nvSpPr>
            <p:spPr>
              <a:xfrm>
                <a:off x="502920" y="2376252"/>
                <a:ext cx="10570464" cy="525971"/>
              </a:xfrm>
              <a:prstGeom prst="rect">
                <a:avLst/>
              </a:prstGeom>
              <a:noFill/>
              <a:ln/>
            </p:spPr>
            <p:txBody>
              <a:bodyPr wrap="none" lIns="0" tIns="0" rIns="0" bIns="0" rtlCol="0" anchor="t"/>
              <a:lstStyle/>
              <a:p>
                <a:pPr latinLnBrk="1">
                  <a:lnSpc>
                    <a:spcPts val="4500"/>
                  </a:lnSpc>
                  <a:tabLst>
                    <a:tab pos="2474341" algn="l"/>
                    <a:tab pos="5088382" algn="l"/>
                    <a:tab pos="78421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4_2#1f0144c12.choices?vaa=1&amp;vcp=1&amp;vop=1&amp;pid=25653fa30&amp;color=0,55,96&amp;vtp=1&amp;bbb=1"/>
              <p:cNvSpPr>
                <a:spLocks noRot="1" noChangeAspect="1" noMove="1" noResize="1" noEditPoints="1" noAdjustHandles="1" noChangeArrowheads="1" noChangeShapeType="1" noTextEdit="1"/>
              </p:cNvSpPr>
              <p:nvPr/>
            </p:nvSpPr>
            <p:spPr>
              <a:xfrm>
                <a:off x="502920" y="2376252"/>
                <a:ext cx="10570464" cy="525971"/>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5_1#1f0144c12?vaa=1&amp;vcp=1&amp;vop=1&amp;pid=25653fa30&amp;color=0,55,96&amp;vtp=1&amp;bbb=1&amp;hb=1"/>
              <p:cNvSpPr/>
              <p:nvPr/>
            </p:nvSpPr>
            <p:spPr>
              <a:xfrm>
                <a:off x="502920" y="2912954"/>
                <a:ext cx="10570464" cy="2138871"/>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的图象的对称中心为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,所以由</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，所以函数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的图象的对称中心是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，得函数</a:t>
                </a: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图象的一个对称中心是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,将图象向下平移2个单位长度,得到原图象</a:t>
                </a:r>
                <a:r>
                  <a:rPr lang="en-US" altLang="zh-CN" sz="1800" b="0" i="0">
                    <a:solidFill>
                      <a:srgbClr val="003760"/>
                    </a:solidFill>
                    <a:latin typeface="Times New Roman" pitchFamily="34" charset="0"/>
                    <a:ea typeface="微软雅黑" pitchFamily="34" charset="-122"/>
                    <a:cs typeface="Times New Roman" pitchFamily="34" charset="-120"/>
                  </a:rPr>
                  <a:t>,故对称中心也</a:t>
                </a: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向下平移</a:t>
                </a:r>
                <a:r>
                  <a:rPr lang="en-US" altLang="zh-CN" b="0" i="0" dirty="0">
                    <a:solidFill>
                      <a:srgbClr val="003760"/>
                    </a:solidFill>
                    <a:latin typeface="Times New Roman" pitchFamily="34" charset="0"/>
                    <a:ea typeface="微软雅黑" pitchFamily="34" charset="-122"/>
                    <a:cs typeface="Times New Roman" pitchFamily="34" charset="-120"/>
                  </a:rPr>
                  <a:t>2个单位长度,所以对称中心为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6_AS.15_1#1f0144c12?vaa=1&amp;vcp=1&amp;vop=1&amp;pid=25653fa30&amp;color=0,55,96&amp;vtp=1&amp;bbb=1&amp;hb=1"/>
              <p:cNvSpPr>
                <a:spLocks noRot="1" noChangeAspect="1" noMove="1" noResize="1" noEditPoints="1" noAdjustHandles="1" noChangeArrowheads="1" noChangeShapeType="1" noTextEdit="1"/>
              </p:cNvSpPr>
              <p:nvPr/>
            </p:nvSpPr>
            <p:spPr>
              <a:xfrm>
                <a:off x="502920" y="2912954"/>
                <a:ext cx="10570464" cy="2138871"/>
              </a:xfrm>
              <a:prstGeom prst="rect">
                <a:avLst/>
              </a:prstGeom>
              <a:blipFill>
                <a:blip r:embed="rId5"/>
                <a:stretch>
                  <a:fillRect l="-1384" r="-980" b="-370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pic>
        <p:nvPicPr>
          <p:cNvPr id="2" name="C_4#444a822ce?vcp=1&amp;pid=ac5c51965&amp;color=0,55,96&amp;tib=255,255,255&amp;vtp=1&amp;bt=1" descr="preencoded.png"/>
          <p:cNvPicPr>
            <a:picLocks noChangeAspect="1"/>
          </p:cNvPicPr>
          <p:nvPr/>
        </p:nvPicPr>
        <p:blipFill>
          <a:blip r:embed="rId3"/>
          <a:stretch>
            <a:fillRect/>
          </a:stretch>
        </p:blipFill>
        <p:spPr>
          <a:xfrm>
            <a:off x="521208" y="792000"/>
            <a:ext cx="512064" cy="548640"/>
          </a:xfrm>
          <a:prstGeom prst="rect">
            <a:avLst/>
          </a:prstGeom>
        </p:spPr>
      </p:pic>
      <p:sp>
        <p:nvSpPr>
          <p:cNvPr id="3" name="C_4_BD#444a822ce?vcp=1&amp;pid=ac5c51965&amp;color=61,88,159&amp;vtp=1&amp;bbb=1"/>
          <p:cNvSpPr/>
          <p:nvPr/>
        </p:nvSpPr>
        <p:spPr>
          <a:xfrm>
            <a:off x="1188720" y="810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p>
        </p:txBody>
      </p:sp>
      <p:sp>
        <p:nvSpPr>
          <p:cNvPr id="4" name="C_5_BD#2a34d46a0?vcp=1&amp;pid=444a822ce&amp;color=97,97,244&amp;vtp=1&amp;bbb=1"/>
          <p:cNvSpPr/>
          <p:nvPr/>
        </p:nvSpPr>
        <p:spPr>
          <a:xfrm>
            <a:off x="502920" y="1342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正切型函数的图象</a:t>
            </a:r>
            <a:endParaRPr lang="en-US" altLang="zh-CN" sz="2000" dirty="0"/>
          </a:p>
        </p:txBody>
      </p:sp>
      <mc:AlternateContent xmlns:mc="http://schemas.openxmlformats.org/markup-compatibility/2006" xmlns:a14="http://schemas.microsoft.com/office/drawing/2010/main">
        <mc:Choice Requires="a14">
          <p:sp>
            <p:nvSpPr>
              <p:cNvPr id="5" name="QO_6_BD.18_1#2c2de8942?vcp=1&amp;vop=1&amp;pid=2a34d46a0&amp;color=0,55,96&amp;vtp=1&amp;bbb=1"/>
              <p:cNvSpPr/>
              <p:nvPr/>
            </p:nvSpPr>
            <p:spPr>
              <a:xfrm>
                <a:off x="502920" y="1730022"/>
                <a:ext cx="10570464" cy="515938"/>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画出函数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上的图象.</a:t>
                </a:r>
                <a:endParaRPr lang="en-US" altLang="zh-CN" sz="1800" dirty="0"/>
              </a:p>
            </p:txBody>
          </p:sp>
        </mc:Choice>
        <mc:Fallback xmlns="">
          <p:sp>
            <p:nvSpPr>
              <p:cNvPr id="5" name="QO_6_BD.18_1#2c2de8942?vcp=1&amp;vop=1&amp;pid=2a34d46a0&amp;color=0,55,96&amp;vtp=1&amp;bbb=1"/>
              <p:cNvSpPr>
                <a:spLocks noRot="1" noChangeAspect="1" noMove="1" noResize="1" noEditPoints="1" noAdjustHandles="1" noChangeArrowheads="1" noChangeShapeType="1" noTextEdit="1"/>
              </p:cNvSpPr>
              <p:nvPr/>
            </p:nvSpPr>
            <p:spPr>
              <a:xfrm>
                <a:off x="502920" y="1730022"/>
                <a:ext cx="10570464" cy="515938"/>
              </a:xfrm>
              <a:prstGeom prst="rect">
                <a:avLst/>
              </a:prstGeom>
              <a:blipFill>
                <a:blip r:embed="rId4"/>
                <a:stretch>
                  <a:fillRect l="-1384" b="-16667"/>
                </a:stretch>
              </a:blipFill>
              <a:ln/>
            </p:spPr>
            <p:txBody>
              <a:bodyPr/>
              <a:lstStyle/>
              <a:p>
                <a:r>
                  <a:rPr lang="zh-CN" altLang="en-US">
                    <a:noFill/>
                  </a:rPr>
                  <a:t> </a:t>
                </a:r>
              </a:p>
            </p:txBody>
          </p:sp>
        </mc:Fallback>
      </mc:AlternateContent>
      <p:sp>
        <p:nvSpPr>
          <p:cNvPr id="6" name="QO_6_EX.19_1#2c2de8942?vcp=1&amp;vop=1&amp;pid=2a34d46a0&amp;color=0,55,96&amp;vtp=1&amp;bbb=1"/>
          <p:cNvSpPr/>
          <p:nvPr/>
        </p:nvSpPr>
        <p:spPr>
          <a:xfrm>
            <a:off x="502920" y="2248562"/>
            <a:ext cx="10570464"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【思路分析】利用“三点两线法”画图即可，注意先求出渐近线的方程.</a:t>
            </a:r>
            <a:endParaRPr lang="en-US" altLang="zh-CN" sz="1800" dirty="0"/>
          </a:p>
        </p:txBody>
      </p:sp>
      <mc:AlternateContent xmlns:mc="http://schemas.openxmlformats.org/markup-compatibility/2006" xmlns:a14="http://schemas.microsoft.com/office/drawing/2010/main">
        <mc:Choice Requires="a14">
          <p:sp>
            <p:nvSpPr>
              <p:cNvPr id="7" name="QO_6_AN.20_1#2c2de8942?vcp=1&amp;vop=1&amp;pid=2a34d46a0&amp;color=0,55,96&amp;vtp=1&amp;bbb=1&amp;hb=1"/>
              <p:cNvSpPr/>
              <p:nvPr/>
            </p:nvSpPr>
            <p:spPr>
              <a:xfrm>
                <a:off x="502920" y="2613814"/>
                <a:ext cx="10570464" cy="3656203"/>
              </a:xfrm>
              <a:prstGeom prst="rect">
                <a:avLst/>
              </a:prstGeom>
              <a:noFill/>
              <a:ln/>
            </p:spPr>
            <p:txBody>
              <a:bodyPr wrap="none" lIns="0" tIns="0" rIns="0" bIns="0" rtlCol="0" anchor="t"/>
              <a:lstStyle/>
              <a:p>
                <a:pPr algn="l" latinLnBrk="1">
                  <a:lnSpc>
                    <a:spcPts val="4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是该函</a:t>
                </a:r>
              </a:p>
              <a:p>
                <a:pPr latinLnBrk="1">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数图象的一条渐近线</a:t>
                </a:r>
                <a:r>
                  <a:rPr lang="en-US" altLang="zh-CN" sz="1800" b="0" i="0" dirty="0">
                    <a:solidFill>
                      <a:srgbClr val="FF8827"/>
                    </a:solidFill>
                    <a:latin typeface="Times New Roman" pitchFamily="34" charset="0"/>
                    <a:ea typeface="微软雅黑" pitchFamily="34" charset="-122"/>
                    <a:cs typeface="Times New Roman" pitchFamily="34" charset="-120"/>
                  </a:rPr>
                  <a:t>（提示:先画出渐近线可方便找出趋势）</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由于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，故当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tan</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7" name="QO_6_AN.20_1#2c2de8942?vcp=1&amp;vop=1&amp;pid=2a34d46a0&amp;color=0,55,96&amp;vtp=1&amp;bbb=1&amp;hb=1"/>
              <p:cNvSpPr>
                <a:spLocks noRot="1" noChangeAspect="1" noMove="1" noResize="1" noEditPoints="1" noAdjustHandles="1" noChangeArrowheads="1" noChangeShapeType="1" noTextEdit="1"/>
              </p:cNvSpPr>
              <p:nvPr/>
            </p:nvSpPr>
            <p:spPr>
              <a:xfrm>
                <a:off x="502920" y="2613814"/>
                <a:ext cx="10570464" cy="3656203"/>
              </a:xfrm>
              <a:prstGeom prst="rect">
                <a:avLst/>
              </a:prstGeom>
              <a:blipFill>
                <a:blip r:embed="rId5"/>
                <a:stretch>
                  <a:fillRect l="-1384" r="-519" b="-21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bg/>
                                          </p:spTgt>
                                        </p:tgtEl>
                                        <p:attrNameLst>
                                          <p:attrName>style.visibility</p:attrName>
                                        </p:attrNameLst>
                                      </p:cBhvr>
                                      <p:to>
                                        <p:strVal val="visible"/>
                                      </p:to>
                                    </p:set>
                                    <p:animEffect transition="in" filter="fade">
                                      <p:cBhvr>
                                        <p:cTn id="19" dur="500"/>
                                        <p:tgtEl>
                                          <p:spTgt spid="7">
                                            <p:bg/>
                                          </p:spTgt>
                                        </p:tgtEl>
                                      </p:cBhvr>
                                    </p:animEffect>
                                    <p:anim calcmode="lin" valueType="num">
                                      <p:cBhvr>
                                        <p:cTn id="20" dur="500" fill="hold"/>
                                        <p:tgtEl>
                                          <p:spTgt spid="7">
                                            <p:bg/>
                                          </p:spTgt>
                                        </p:tgtEl>
                                        <p:attrNameLst>
                                          <p:attrName>ppt_x</p:attrName>
                                        </p:attrNameLst>
                                      </p:cBhvr>
                                      <p:tavLst>
                                        <p:tav tm="0">
                                          <p:val>
                                            <p:strVal val="#ppt_x"/>
                                          </p:val>
                                        </p:tav>
                                        <p:tav tm="100000">
                                          <p:val>
                                            <p:strVal val="#ppt_x"/>
                                          </p:val>
                                        </p:tav>
                                      </p:tavLst>
                                    </p:anim>
                                    <p:anim calcmode="lin" valueType="num">
                                      <p:cBhvr>
                                        <p:cTn id="21" dur="500" fill="hold"/>
                                        <p:tgtEl>
                                          <p:spTgt spid="7">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anim calcmode="lin" valueType="num">
                                      <p:cBhvr>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7">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anim calcmode="lin" valueType="num">
                                      <p:cBhvr>
                                        <p:cTn id="3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7">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Effect transition="in" filter="fade">
                                      <p:cBhvr>
                                        <p:cTn id="34" dur="500"/>
                                        <p:tgtEl>
                                          <p:spTgt spid="7">
                                            <p:txEl>
                                              <p:pRg st="2" end="2"/>
                                            </p:txEl>
                                          </p:spTgt>
                                        </p:tgtEl>
                                      </p:cBhvr>
                                    </p:animEffect>
                                    <p:anim calcmode="lin" valueType="num">
                                      <p:cBhvr>
                                        <p:cTn id="3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7">
                                            <p:txEl>
                                              <p:pRg st="2" end="2"/>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animEffect transition="in" filter="fade">
                                      <p:cBhvr>
                                        <p:cTn id="39" dur="500"/>
                                        <p:tgtEl>
                                          <p:spTgt spid="7">
                                            <p:txEl>
                                              <p:pRg st="3" end="3"/>
                                            </p:txEl>
                                          </p:spTgt>
                                        </p:tgtEl>
                                      </p:cBhvr>
                                    </p:animEffect>
                                    <p:anim calcmode="lin" valueType="num">
                                      <p:cBhvr>
                                        <p:cTn id="4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7">
                                            <p:txEl>
                                              <p:pRg st="3" end="3"/>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xEl>
                                              <p:pRg st="4" end="4"/>
                                            </p:txEl>
                                          </p:spTgt>
                                        </p:tgtEl>
                                        <p:attrNameLst>
                                          <p:attrName>style.visibility</p:attrName>
                                        </p:attrNameLst>
                                      </p:cBhvr>
                                      <p:to>
                                        <p:strVal val="visible"/>
                                      </p:to>
                                    </p:set>
                                    <p:animEffect transition="in" filter="fade">
                                      <p:cBhvr>
                                        <p:cTn id="44" dur="500"/>
                                        <p:tgtEl>
                                          <p:spTgt spid="7">
                                            <p:txEl>
                                              <p:pRg st="4" end="4"/>
                                            </p:txEl>
                                          </p:spTgt>
                                        </p:tgtEl>
                                      </p:cBhvr>
                                    </p:animEffect>
                                    <p:anim calcmode="lin" valueType="num">
                                      <p:cBhvr>
                                        <p:cTn id="4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6" dur="500" fill="hold"/>
                                        <p:tgtEl>
                                          <p:spTgt spid="7">
                                            <p:txEl>
                                              <p:pRg st="4" end="4"/>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7">
                                            <p:txEl>
                                              <p:pRg st="5" end="5"/>
                                            </p:txEl>
                                          </p:spTgt>
                                        </p:tgtEl>
                                        <p:attrNameLst>
                                          <p:attrName>style.visibility</p:attrName>
                                        </p:attrNameLst>
                                      </p:cBhvr>
                                      <p:to>
                                        <p:strVal val="visible"/>
                                      </p:to>
                                    </p:set>
                                    <p:animEffect transition="in" filter="fade">
                                      <p:cBhvr>
                                        <p:cTn id="49" dur="500"/>
                                        <p:tgtEl>
                                          <p:spTgt spid="7">
                                            <p:txEl>
                                              <p:pRg st="5" end="5"/>
                                            </p:txEl>
                                          </p:spTgt>
                                        </p:tgtEl>
                                      </p:cBhvr>
                                    </p:animEffect>
                                    <p:anim calcmode="lin" valueType="num">
                                      <p:cBhvr>
                                        <p:cTn id="5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7">
                                            <p:txEl>
                                              <p:pRg st="5" end="5"/>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7">
                                            <p:txEl>
                                              <p:pRg st="6" end="6"/>
                                            </p:txEl>
                                          </p:spTgt>
                                        </p:tgtEl>
                                        <p:attrNameLst>
                                          <p:attrName>style.visibility</p:attrName>
                                        </p:attrNameLst>
                                      </p:cBhvr>
                                      <p:to>
                                        <p:strVal val="visible"/>
                                      </p:to>
                                    </p:set>
                                    <p:animEffect transition="in" filter="fade">
                                      <p:cBhvr>
                                        <p:cTn id="54" dur="500"/>
                                        <p:tgtEl>
                                          <p:spTgt spid="7">
                                            <p:txEl>
                                              <p:pRg st="6" end="6"/>
                                            </p:txEl>
                                          </p:spTgt>
                                        </p:tgtEl>
                                      </p:cBhvr>
                                    </p:animEffect>
                                    <p:anim calcmode="lin" valueType="num">
                                      <p:cBhvr>
                                        <p:cTn id="5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56" dur="5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20_2#2c2de8942?vcp=1&amp;vop=1&amp;pid=2a34d46a0&amp;color=0,55,96&amp;vtp=1&amp;bt=1&amp;bbb=1"/>
              <p:cNvSpPr/>
              <p:nvPr/>
            </p:nvSpPr>
            <p:spPr>
              <a:xfrm>
                <a:off x="502920" y="2290114"/>
                <a:ext cx="10570464" cy="525653"/>
              </a:xfrm>
              <a:prstGeom prst="rect">
                <a:avLst/>
              </a:prstGeom>
              <a:noFill/>
              <a:ln/>
            </p:spPr>
            <p:txBody>
              <a:bodyPr wrap="none" lIns="0" tIns="0" rIns="0" bIns="0" rtlCol="0" anchor="t"/>
              <a:lstStyle/>
              <a:p>
                <a:pPr algn="l" latinLnBrk="1">
                  <a:lnSpc>
                    <a:spcPts val="4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描点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，画直线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，根据正切曲线的趋势，画出图象，如图所示.</a:t>
                </a:r>
                <a:endParaRPr lang="en-US" altLang="zh-CN" sz="1800" dirty="0"/>
              </a:p>
            </p:txBody>
          </p:sp>
        </mc:Choice>
        <mc:Fallback xmlns="">
          <p:sp>
            <p:nvSpPr>
              <p:cNvPr id="2" name="QO_6_AN.20_2#2c2de8942?vcp=1&amp;vop=1&amp;pid=2a34d46a0&amp;color=0,55,96&amp;vtp=1&amp;bt=1&amp;bbb=1"/>
              <p:cNvSpPr>
                <a:spLocks noRot="1" noChangeAspect="1" noMove="1" noResize="1" noEditPoints="1" noAdjustHandles="1" noChangeArrowheads="1" noChangeShapeType="1" noTextEdit="1"/>
              </p:cNvSpPr>
              <p:nvPr/>
            </p:nvSpPr>
            <p:spPr>
              <a:xfrm>
                <a:off x="502920" y="2290114"/>
                <a:ext cx="10570464" cy="525653"/>
              </a:xfrm>
              <a:prstGeom prst="rect">
                <a:avLst/>
              </a:prstGeom>
              <a:blipFill>
                <a:blip r:embed="rId3"/>
                <a:stretch>
                  <a:fillRect b="-15116"/>
                </a:stretch>
              </a:blipFill>
              <a:ln/>
            </p:spPr>
            <p:txBody>
              <a:bodyPr/>
              <a:lstStyle/>
              <a:p>
                <a:r>
                  <a:rPr lang="zh-CN" altLang="en-US">
                    <a:noFill/>
                  </a:rPr>
                  <a:t> </a:t>
                </a:r>
              </a:p>
            </p:txBody>
          </p:sp>
        </mc:Fallback>
      </mc:AlternateContent>
      <p:pic>
        <p:nvPicPr>
          <p:cNvPr id="3" name="QO_6_AN.20_3#2c2de8942?vcp=1&amp;vop=1&amp;pid=2a34d46a0&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01768" y="2947275"/>
            <a:ext cx="1581912"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ce1f21fb8?vcp=1&amp;pid=2a34d46a0&amp;color=0,55,96&amp;vtp=1&amp;bt=1&amp;bbb=1&amp;hb=1"/>
              <p:cNvSpPr/>
              <p:nvPr/>
            </p:nvSpPr>
            <p:spPr>
              <a:xfrm>
                <a:off x="502920" y="2396000"/>
                <a:ext cx="10570464" cy="20305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正切型函数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图象的作法：首先令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结合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的已知范围，确定对应的渐近线方程;其次计算所给区间左、右端点对应的函数值，若已知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计算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及</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，不妨设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内找到使</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zh-CN" altLang="en-US" b="0" i="0" kern="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的</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值及相应的</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值；然后画出渐近线（虚线</a:t>
                </a:r>
                <a:r>
                  <a:rPr lang="en-US" altLang="zh-CN" sz="1800" b="0" i="0">
                    <a:solidFill>
                      <a:srgbClr val="003760"/>
                    </a:solidFill>
                    <a:latin typeface="Times New Roman" pitchFamily="34" charset="0"/>
                    <a:ea typeface="微软雅黑" pitchFamily="34" charset="-122"/>
                    <a:cs typeface="Times New Roman" pitchFamily="34" charset="-120"/>
                  </a:rPr>
                  <a:t>），找到</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对应的点</a:t>
                </a:r>
                <a:r>
                  <a:rPr lang="en-US" altLang="zh-CN" b="0" i="0" dirty="0">
                    <a:solidFill>
                      <a:srgbClr val="003760"/>
                    </a:solidFill>
                    <a:latin typeface="Times New Roman" pitchFamily="34" charset="0"/>
                    <a:ea typeface="微软雅黑" pitchFamily="34" charset="-122"/>
                    <a:cs typeface="Times New Roman" pitchFamily="34" charset="-120"/>
                  </a:rPr>
                  <a:t>;最后用光滑曲线连接各点即可.</a:t>
                </a:r>
                <a:endParaRPr lang="en-US" altLang="zh-CN" dirty="0"/>
              </a:p>
            </p:txBody>
          </p:sp>
        </mc:Choice>
        <mc:Fallback xmlns="">
          <p:sp>
            <p:nvSpPr>
              <p:cNvPr id="2" name="P_6_BD#ce1f21fb8?vcp=1&amp;pid=2a34d46a0&amp;color=0,55,96&amp;vtp=1&amp;bt=1&amp;bbb=1&amp;hb=1"/>
              <p:cNvSpPr>
                <a:spLocks noRot="1" noChangeAspect="1" noMove="1" noResize="1" noEditPoints="1" noAdjustHandles="1" noChangeArrowheads="1" noChangeShapeType="1" noTextEdit="1"/>
              </p:cNvSpPr>
              <p:nvPr/>
            </p:nvSpPr>
            <p:spPr>
              <a:xfrm>
                <a:off x="502920" y="2396000"/>
                <a:ext cx="10570464" cy="2030540"/>
              </a:xfrm>
              <a:prstGeom prst="rect">
                <a:avLst/>
              </a:prstGeom>
              <a:blipFill>
                <a:blip r:embed="rId3"/>
                <a:stretch>
                  <a:fillRect l="-1384" r="-2653" b="-6907"/>
                </a:stretch>
              </a:blipFill>
              <a:ln/>
            </p:spPr>
            <p:txBody>
              <a:bodyPr/>
              <a:lstStyle/>
              <a:p>
                <a:r>
                  <a:rPr lang="zh-CN" altLang="en-US">
                    <a:noFill/>
                  </a:rPr>
                  <a:t> </a:t>
                </a:r>
              </a:p>
            </p:txBody>
          </p:sp>
        </mc:Fallback>
      </mc:AlternateContent>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1_1#63df1a064?vaa=1&amp;vcp=1&amp;vop=1&amp;pid=2a34d46a0&amp;color=0,55,96&amp;vtp=1&amp;bt=1&amp;bbb=1"/>
              <p:cNvSpPr/>
              <p:nvPr/>
            </p:nvSpPr>
            <p:spPr>
              <a:xfrm>
                <a:off x="502920" y="2441022"/>
                <a:ext cx="10570464" cy="50088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与函数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的图象不相交的一条直线可以是(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21_1#63df1a064?vaa=1&amp;vcp=1&amp;vop=1&amp;pid=2a34d46a0&amp;color=0,55,96&amp;vtp=1&amp;bt=1&amp;bbb=1"/>
              <p:cNvSpPr>
                <a:spLocks noRot="1" noChangeAspect="1" noMove="1" noResize="1" noEditPoints="1" noAdjustHandles="1" noChangeArrowheads="1" noChangeShapeType="1" noTextEdit="1"/>
              </p:cNvSpPr>
              <p:nvPr/>
            </p:nvSpPr>
            <p:spPr>
              <a:xfrm>
                <a:off x="502920" y="2441022"/>
                <a:ext cx="10570464" cy="500888"/>
              </a:xfrm>
              <a:prstGeom prst="rect">
                <a:avLst/>
              </a:prstGeom>
              <a:blipFill>
                <a:blip r:embed="rId3"/>
                <a:stretch>
                  <a:fillRect l="-1384" b="-15663"/>
                </a:stretch>
              </a:blipFill>
              <a:ln/>
            </p:spPr>
            <p:txBody>
              <a:bodyPr/>
              <a:lstStyle/>
              <a:p>
                <a:r>
                  <a:rPr lang="zh-CN" altLang="en-US">
                    <a:noFill/>
                  </a:rPr>
                  <a:t> </a:t>
                </a:r>
              </a:p>
            </p:txBody>
          </p:sp>
        </mc:Fallback>
      </mc:AlternateContent>
      <p:sp>
        <p:nvSpPr>
          <p:cNvPr id="3" name="QC_6_AN.23_1#63df1a064.bracket?vaa=1&amp;vcp=1&amp;vop=1&amp;pid=2a34d46a0&amp;color=0,55,96&amp;vpa=5&amp;vtp=1"/>
          <p:cNvSpPr/>
          <p:nvPr/>
        </p:nvSpPr>
        <p:spPr>
          <a:xfrm>
            <a:off x="7397306" y="260072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21_2#63df1a064.choices?vaa=1&amp;vcp=1&amp;vop=1&amp;pid=2a34d46a0&amp;color=0,55,96&amp;vtp=1&amp;bbb=1"/>
              <p:cNvSpPr/>
              <p:nvPr/>
            </p:nvSpPr>
            <p:spPr>
              <a:xfrm>
                <a:off x="502920" y="2953783"/>
                <a:ext cx="10570464" cy="536131"/>
              </a:xfrm>
              <a:prstGeom prst="rect">
                <a:avLst/>
              </a:prstGeom>
              <a:noFill/>
              <a:ln/>
            </p:spPr>
            <p:txBody>
              <a:bodyPr wrap="none" lIns="0" tIns="0" rIns="0" bIns="0" rtlCol="0" anchor="t"/>
              <a:lstStyle/>
              <a:p>
                <a:pPr latinLnBrk="1">
                  <a:lnSpc>
                    <a:spcPts val="4600"/>
                  </a:lnSpc>
                  <a:tabLst>
                    <a:tab pos="2687066" algn="l"/>
                    <a:tab pos="5348732" algn="l"/>
                    <a:tab pos="80103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21_2#63df1a064.choices?vaa=1&amp;vcp=1&amp;vop=1&amp;pid=2a34d46a0&amp;color=0,55,96&amp;vtp=1&amp;bbb=1"/>
              <p:cNvSpPr>
                <a:spLocks noRot="1" noChangeAspect="1" noMove="1" noResize="1" noEditPoints="1" noAdjustHandles="1" noChangeArrowheads="1" noChangeShapeType="1" noTextEdit="1"/>
              </p:cNvSpPr>
              <p:nvPr/>
            </p:nvSpPr>
            <p:spPr>
              <a:xfrm>
                <a:off x="502920" y="2953783"/>
                <a:ext cx="10570464" cy="536131"/>
              </a:xfrm>
              <a:prstGeom prst="rect">
                <a:avLst/>
              </a:prstGeom>
              <a:blipFill>
                <a:blip r:embed="rId4"/>
                <a:stretch>
                  <a:fillRect l="-1384" b="-160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22_1#63df1a064?vaa=1&amp;vcp=1&amp;vop=1&amp;pid=2a34d46a0&amp;color=0,55,96&amp;vtp=1&amp;bbb=1&amp;hb=1"/>
              <p:cNvSpPr/>
              <p:nvPr/>
            </p:nvSpPr>
            <p:spPr>
              <a:xfrm>
                <a:off x="502920" y="3497281"/>
                <a:ext cx="10570464" cy="97155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，则函数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的定义域为</a:t>
                </a:r>
              </a:p>
              <a:p>
                <a:pPr latinLnBrk="1">
                  <a:lnSpc>
                    <a:spcPts val="45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0" smtClean="0">
                        <a:solidFill>
                          <a:srgbClr val="003760"/>
                        </a:solidFill>
                        <a:latin typeface="Cambria Math" pitchFamily="34" charset="0"/>
                        <a:ea typeface="Cambria Math" pitchFamily="34" charset="-122"/>
                        <a:cs typeface="Cambria Math" pitchFamily="34" charset="-120"/>
                      </a:rPr>
                      <m:t>𝐙</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,故与函数图象不相交的一条直线可以是</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xmlns="">
          <p:sp>
            <p:nvSpPr>
              <p:cNvPr id="5" name="QC_6_AS.22_1#63df1a064?vaa=1&amp;vcp=1&amp;vop=1&amp;pid=2a34d46a0&amp;color=0,55,96&amp;vtp=1&amp;bbb=1&amp;hb=1"/>
              <p:cNvSpPr>
                <a:spLocks noRot="1" noChangeAspect="1" noMove="1" noResize="1" noEditPoints="1" noAdjustHandles="1" noChangeArrowheads="1" noChangeShapeType="1" noTextEdit="1"/>
              </p:cNvSpPr>
              <p:nvPr/>
            </p:nvSpPr>
            <p:spPr>
              <a:xfrm>
                <a:off x="502920" y="3497281"/>
                <a:ext cx="10570464" cy="971550"/>
              </a:xfrm>
              <a:prstGeom prst="rect">
                <a:avLst/>
              </a:prstGeom>
              <a:blipFill>
                <a:blip r:embed="rId5"/>
                <a:stretch>
                  <a:fillRect l="-1384" r="-288" b="-88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pic>
        <p:nvPicPr>
          <p:cNvPr id="2" name="QC_6_BD.25_1#ac19ed066?htil=1&amp;vaa=1&amp;vcp=1&amp;vop=1&amp;pid=2a34d46a0&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52147" y="2540303"/>
            <a:ext cx="2505456" cy="21122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25_2#ac19ed066?htil=1&amp;vaa=1&amp;vcp=1&amp;vop=1&amp;pid=2a34d46a0&amp;color=0,55,96&amp;vtp=1&amp;bt=1&amp;bbb=1&amp;hb=1"/>
              <p:cNvSpPr/>
              <p:nvPr/>
            </p:nvSpPr>
            <p:spPr>
              <a:xfrm>
                <a:off x="502920" y="2421432"/>
                <a:ext cx="7927848" cy="89725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1-2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,的部分图象如图所示</a:t>
                </a:r>
                <a:r>
                  <a:rPr lang="en-US" altLang="zh-CN" sz="1800" b="0" i="0">
                    <a:solidFill>
                      <a:srgbClr val="003760"/>
                    </a:solidFill>
                    <a:latin typeface="Times New Roman" pitchFamily="34" charset="0"/>
                    <a:ea typeface="微软雅黑" pitchFamily="34" charset="-122"/>
                    <a:cs typeface="Times New Roman" pitchFamily="34" charset="-120"/>
                  </a:rPr>
                  <a:t>，图中阴</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影部分的面积为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C_6_BD.25_2#ac19ed066?htil=1&amp;vaa=1&amp;vcp=1&amp;vop=1&amp;pid=2a34d46a0&amp;color=0,55,96&amp;vtp=1&amp;bt=1&amp;bbb=1&amp;hb=1"/>
              <p:cNvSpPr>
                <a:spLocks noRot="1" noChangeAspect="1" noMove="1" noResize="1" noEditPoints="1" noAdjustHandles="1" noChangeArrowheads="1" noChangeShapeType="1" noTextEdit="1"/>
              </p:cNvSpPr>
              <p:nvPr/>
            </p:nvSpPr>
            <p:spPr>
              <a:xfrm>
                <a:off x="502920" y="2421432"/>
                <a:ext cx="7927848" cy="897255"/>
              </a:xfrm>
              <a:prstGeom prst="rect">
                <a:avLst/>
              </a:prstGeom>
              <a:blipFill>
                <a:blip r:embed="rId4"/>
                <a:stretch>
                  <a:fillRect l="-1846" r="-77" b="-1632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BD.25_3#ac19ed066.choices?htil=1&amp;vaa=1&amp;vcp=1&amp;vop=1&amp;pid=2a34d46a0&amp;color=0,55,96&amp;vtp=1&amp;bbb=1"/>
              <p:cNvSpPr/>
              <p:nvPr/>
            </p:nvSpPr>
            <p:spPr>
              <a:xfrm>
                <a:off x="502920" y="3321797"/>
                <a:ext cx="7927848" cy="536131"/>
              </a:xfrm>
              <a:prstGeom prst="rect">
                <a:avLst/>
              </a:prstGeom>
              <a:noFill/>
              <a:ln/>
            </p:spPr>
            <p:txBody>
              <a:bodyPr wrap="none" lIns="0" tIns="0" rIns="0" bIns="0" rtlCol="0" anchor="t"/>
              <a:lstStyle/>
              <a:p>
                <a:pPr latinLnBrk="1">
                  <a:lnSpc>
                    <a:spcPts val="4600"/>
                  </a:lnSpc>
                  <a:tabLst>
                    <a:tab pos="2207387" algn="l"/>
                    <a:tab pos="4287774" algn="l"/>
                    <a:tab pos="6164961"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25_3#ac19ed066.choices?htil=1&amp;vaa=1&amp;vcp=1&amp;vop=1&amp;pid=2a34d46a0&amp;color=0,55,96&amp;vtp=1&amp;bbb=1"/>
              <p:cNvSpPr>
                <a:spLocks noRot="1" noChangeAspect="1" noMove="1" noResize="1" noEditPoints="1" noAdjustHandles="1" noChangeArrowheads="1" noChangeShapeType="1" noTextEdit="1"/>
              </p:cNvSpPr>
              <p:nvPr/>
            </p:nvSpPr>
            <p:spPr>
              <a:xfrm>
                <a:off x="502920" y="3321797"/>
                <a:ext cx="7927848" cy="536131"/>
              </a:xfrm>
              <a:prstGeom prst="rect">
                <a:avLst/>
              </a:prstGeom>
              <a:blipFill>
                <a:blip r:embed="rId5"/>
                <a:stretch>
                  <a:fillRect l="-1846" b="-14773"/>
                </a:stretch>
              </a:blipFill>
              <a:ln/>
            </p:spPr>
            <p:txBody>
              <a:bodyPr/>
              <a:lstStyle/>
              <a:p>
                <a:r>
                  <a:rPr lang="zh-CN" altLang="en-US">
                    <a:noFill/>
                  </a:rPr>
                  <a:t> </a:t>
                </a:r>
              </a:p>
            </p:txBody>
          </p:sp>
        </mc:Fallback>
      </mc:AlternateContent>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QC_6_AS.27_1#ac19ed066?htil=2&amp;vaa=1&amp;vcp=1&amp;vop=1&amp;pid=2a34d46a0&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518854" y="1139113"/>
            <a:ext cx="1965960" cy="17282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AS.27_2#ac19ed066?htil=2&amp;vaa=1&amp;vcp=1&amp;vop=1&amp;pid=2a34d46a0&amp;color=0,55,96&amp;vtp=1&amp;bt=1&amp;bbb=1&amp;hs=1"/>
              <p:cNvSpPr/>
              <p:nvPr/>
            </p:nvSpPr>
            <p:spPr>
              <a:xfrm>
                <a:off x="502920" y="1075105"/>
                <a:ext cx="8467344" cy="4311206"/>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如图所示，区域①和区域③面积相等，区域④和区域⑤面积相等,</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阴影部分的面积即为矩形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𝐴𝐵𝐶𝐷</m:t>
                    </m:r>
                  </m:oMath>
                </a14:m>
                <a:r>
                  <a:rPr lang="en-US" altLang="zh-CN" sz="1800" b="0" i="0" dirty="0">
                    <a:solidFill>
                      <a:srgbClr val="003760"/>
                    </a:solidFill>
                    <a:latin typeface="Times New Roman" pitchFamily="34" charset="0"/>
                    <a:ea typeface="微软雅黑" pitchFamily="34" charset="-122"/>
                    <a:cs typeface="Times New Roman" pitchFamily="34" charset="-120"/>
                  </a:rPr>
                  <a:t>的面积，易得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设</a:t>
                </a:r>
                <a:r>
                  <a:rPr lang="en-US" altLang="zh-CN" sz="1800" b="0" i="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𝐴𝐷</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题意可得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的图象过点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C_6_AS.27_2#ac19ed066?htil=2&amp;vaa=1&amp;vcp=1&amp;vop=1&amp;pid=2a34d46a0&amp;color=0,55,96&amp;vtp=1&amp;bt=1&amp;bbb=1&amp;hs=1"/>
              <p:cNvSpPr>
                <a:spLocks noRot="1" noChangeAspect="1" noMove="1" noResize="1" noEditPoints="1" noAdjustHandles="1" noChangeArrowheads="1" noChangeShapeType="1" noTextEdit="1"/>
              </p:cNvSpPr>
              <p:nvPr/>
            </p:nvSpPr>
            <p:spPr>
              <a:xfrm>
                <a:off x="502920" y="1075105"/>
                <a:ext cx="8467344" cy="4311206"/>
              </a:xfrm>
              <a:prstGeom prst="rect">
                <a:avLst/>
              </a:prstGeom>
              <a:blipFill>
                <a:blip r:embed="rId4"/>
                <a:stretch>
                  <a:fillRect l="-1728" b="-1836"/>
                </a:stretch>
              </a:blipFill>
              <a:ln/>
            </p:spPr>
            <p:txBody>
              <a:bodyPr/>
              <a:lstStyle/>
              <a:p>
                <a:r>
                  <a:rPr lang="zh-CN" altLang="en-US">
                    <a:noFill/>
                  </a:rPr>
                  <a:t> </a:t>
                </a:r>
              </a:p>
            </p:txBody>
          </p:sp>
        </mc:Fallback>
      </mc:AlternateContent>
      <p:sp>
        <p:nvSpPr>
          <p:cNvPr id="4" name="QC_6_AN.28_1#ac19ed066?vaa=1&amp;vcp=1&amp;vop=1&amp;pid=2a34d46a0&amp;color=0,55,96&amp;vtp=1&amp;bbb=1&amp;hs=1"/>
          <p:cNvSpPr/>
          <p:nvPr/>
        </p:nvSpPr>
        <p:spPr>
          <a:xfrm>
            <a:off x="502920" y="5386311"/>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anim calcmode="lin" valueType="num">
                                      <p:cBhvr>
                                        <p:cTn id="13" dur="500" fill="hold"/>
                                        <p:tgtEl>
                                          <p:spTgt spid="3">
                                            <p:bg/>
                                          </p:spTgt>
                                        </p:tgtEl>
                                        <p:attrNameLst>
                                          <p:attrName>ppt_x</p:attrName>
                                        </p:attrNameLst>
                                      </p:cBhvr>
                                      <p:tavLst>
                                        <p:tav tm="0">
                                          <p:val>
                                            <p:strVal val="#ppt_x"/>
                                          </p:val>
                                        </p:tav>
                                        <p:tav tm="100000">
                                          <p:val>
                                            <p:strVal val="#ppt_x"/>
                                          </p:val>
                                        </p:tav>
                                      </p:tavLst>
                                    </p:anim>
                                    <p:anim calcmode="lin" valueType="num">
                                      <p:cBhvr>
                                        <p:cTn id="14" dur="500" fill="hold"/>
                                        <p:tgtEl>
                                          <p:spTgt spid="3">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anim calcmode="lin" valueType="num">
                                      <p:cBhvr>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anim calcmode="lin" valueType="num">
                                      <p:cBhvr>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anim calcmode="lin" valueType="num">
                                      <p:cBhvr>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3" end="3"/>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500"/>
                                        <p:tgtEl>
                                          <p:spTgt spid="3">
                                            <p:txEl>
                                              <p:pRg st="4" end="4"/>
                                            </p:txEl>
                                          </p:spTgt>
                                        </p:tgtEl>
                                      </p:cBhvr>
                                    </p:animEffect>
                                    <p:anim calcmode="lin" valueType="num">
                                      <p:cBhvr>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4" end="4"/>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500"/>
                                        <p:tgtEl>
                                          <p:spTgt spid="3">
                                            <p:txEl>
                                              <p:pRg st="5" end="5"/>
                                            </p:txEl>
                                          </p:spTgt>
                                        </p:tgtEl>
                                      </p:cBhvr>
                                    </p:animEffect>
                                    <p:anim calcmode="lin" valueType="num">
                                      <p:cBhvr>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5" end="5"/>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500"/>
                                        <p:tgtEl>
                                          <p:spTgt spid="3">
                                            <p:txEl>
                                              <p:pRg st="6" end="6"/>
                                            </p:txEl>
                                          </p:spTgt>
                                        </p:tgtEl>
                                      </p:cBhvr>
                                    </p:animEffect>
                                    <p:anim calcmode="lin" valueType="num">
                                      <p:cBhvr>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6" end="6"/>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500"/>
                                        <p:tgtEl>
                                          <p:spTgt spid="3">
                                            <p:txEl>
                                              <p:pRg st="7" end="7"/>
                                            </p:txEl>
                                          </p:spTgt>
                                        </p:tgtEl>
                                      </p:cBhvr>
                                    </p:animEffect>
                                    <p:anim calcmode="lin" valueType="num">
                                      <p:cBhvr>
                                        <p:cTn id="5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7" end="7"/>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fade">
                                      <p:cBhvr>
                                        <p:cTn id="57" dur="500"/>
                                        <p:tgtEl>
                                          <p:spTgt spid="3">
                                            <p:txEl>
                                              <p:pRg st="8" end="8"/>
                                            </p:txEl>
                                          </p:spTgt>
                                        </p:tgtEl>
                                      </p:cBhvr>
                                    </p:animEffect>
                                    <p:anim calcmode="lin" valueType="num">
                                      <p:cBhvr>
                                        <p:cTn id="58"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9" dur="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4">
                                            <p:bg/>
                                          </p:spTgt>
                                        </p:tgtEl>
                                        <p:attrNameLst>
                                          <p:attrName>style.visibility</p:attrName>
                                        </p:attrNameLst>
                                      </p:cBhvr>
                                      <p:to>
                                        <p:strVal val="visible"/>
                                      </p:to>
                                    </p:set>
                                    <p:animEffect transition="in" filter="fade">
                                      <p:cBhvr>
                                        <p:cTn id="64" dur="500"/>
                                        <p:tgtEl>
                                          <p:spTgt spid="4">
                                            <p:bg/>
                                          </p:spTgt>
                                        </p:tgtEl>
                                      </p:cBhvr>
                                    </p:animEffect>
                                    <p:anim calcmode="lin" valueType="num">
                                      <p:cBhvr>
                                        <p:cTn id="65" dur="500" fill="hold"/>
                                        <p:tgtEl>
                                          <p:spTgt spid="4">
                                            <p:bg/>
                                          </p:spTgt>
                                        </p:tgtEl>
                                        <p:attrNameLst>
                                          <p:attrName>ppt_x</p:attrName>
                                        </p:attrNameLst>
                                      </p:cBhvr>
                                      <p:tavLst>
                                        <p:tav tm="0">
                                          <p:val>
                                            <p:strVal val="#ppt_x"/>
                                          </p:val>
                                        </p:tav>
                                        <p:tav tm="100000">
                                          <p:val>
                                            <p:strVal val="#ppt_x"/>
                                          </p:val>
                                        </p:tav>
                                      </p:tavLst>
                                    </p:anim>
                                    <p:anim calcmode="lin" valueType="num">
                                      <p:cBhvr>
                                        <p:cTn id="66" dur="500" fill="hold"/>
                                        <p:tgtEl>
                                          <p:spTgt spid="4">
                                            <p:bg/>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4">
                                            <p:txEl>
                                              <p:pRg st="0" end="0"/>
                                            </p:txEl>
                                          </p:spTgt>
                                        </p:tgtEl>
                                        <p:attrNameLst>
                                          <p:attrName>style.visibility</p:attrName>
                                        </p:attrNameLst>
                                      </p:cBhvr>
                                      <p:to>
                                        <p:strVal val="visible"/>
                                      </p:to>
                                    </p:set>
                                    <p:animEffect transition="in" filter="fade">
                                      <p:cBhvr>
                                        <p:cTn id="69" dur="500"/>
                                        <p:tgtEl>
                                          <p:spTgt spid="4">
                                            <p:txEl>
                                              <p:pRg st="0" end="0"/>
                                            </p:txEl>
                                          </p:spTgt>
                                        </p:tgtEl>
                                      </p:cBhvr>
                                    </p:animEffect>
                                    <p:anim calcmode="lin" valueType="num">
                                      <p:cBhvr>
                                        <p:cTn id="7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770889e31.fixed?vcp=1&amp;color=0,55,96&amp;tib=255,255,255&amp;vtp=1" descr="preencoded.png"/>
          <p:cNvPicPr>
            <a:picLocks noChangeAspect="1"/>
          </p:cNvPicPr>
          <p:nvPr/>
        </p:nvPicPr>
        <p:blipFill>
          <a:blip r:embed="rId3"/>
          <a:stretch>
            <a:fillRect/>
          </a:stretch>
        </p:blipFill>
        <p:spPr>
          <a:xfrm>
            <a:off x="4645152" y="2020824"/>
            <a:ext cx="2843784" cy="1344168"/>
          </a:xfrm>
          <a:prstGeom prst="rect">
            <a:avLst/>
          </a:prstGeom>
        </p:spPr>
      </p:pic>
      <p:sp>
        <p:nvSpPr>
          <p:cNvPr id="3" name="C_1_BD#770889e31.fixed?vcp=1&amp;color=61,88,159&amp;vtp=1&amp;bbb=1"/>
          <p:cNvSpPr/>
          <p:nvPr/>
        </p:nvSpPr>
        <p:spPr>
          <a:xfrm>
            <a:off x="4645152" y="2093976"/>
            <a:ext cx="2880360"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第七章</a:t>
            </a:r>
            <a:endParaRPr lang="en-US" altLang="zh-CN" sz="5400" dirty="0"/>
          </a:p>
        </p:txBody>
      </p:sp>
      <p:sp>
        <p:nvSpPr>
          <p:cNvPr id="4" name="C_1_BD#770889e31.fixed?vcp=1&amp;color=61,88,159&amp;vtp=1&amp;bbb=1"/>
          <p:cNvSpPr/>
          <p:nvPr/>
        </p:nvSpPr>
        <p:spPr>
          <a:xfrm>
            <a:off x="0" y="3529584"/>
            <a:ext cx="12188952"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三角函数</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C_5_BD#90d69b1fd?vcp=1&amp;pid=444a822ce&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正切型函数的周期</a:t>
            </a:r>
            <a:endParaRPr lang="en-US" altLang="zh-CN" sz="2000" dirty="0"/>
          </a:p>
        </p:txBody>
      </p:sp>
      <mc:AlternateContent xmlns:mc="http://schemas.openxmlformats.org/markup-compatibility/2006" xmlns:a14="http://schemas.microsoft.com/office/drawing/2010/main">
        <mc:Choice Requires="a14">
          <p:sp>
            <p:nvSpPr>
              <p:cNvPr id="3" name="QO_6_BD.29_1#bc8fb9b26?vcp=1&amp;vop=1&amp;pid=90d69b1fd&amp;color=0,55,96&amp;vtp=1&amp;bbb=1"/>
              <p:cNvSpPr/>
              <p:nvPr/>
            </p:nvSpPr>
            <p:spPr>
              <a:xfrm>
                <a:off x="502920" y="1183922"/>
                <a:ext cx="10570464" cy="501333"/>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的最小正周期.</a:t>
                </a:r>
                <a:endParaRPr lang="en-US" altLang="zh-CN" sz="1800" dirty="0"/>
              </a:p>
            </p:txBody>
          </p:sp>
        </mc:Choice>
        <mc:Fallback xmlns="">
          <p:sp>
            <p:nvSpPr>
              <p:cNvPr id="3" name="QO_6_BD.29_1#bc8fb9b26?vcp=1&amp;vop=1&amp;pid=90d69b1fd&amp;color=0,55,96&amp;vtp=1&amp;bbb=1"/>
              <p:cNvSpPr>
                <a:spLocks noRot="1" noChangeAspect="1" noMove="1" noResize="1" noEditPoints="1" noAdjustHandles="1" noChangeArrowheads="1" noChangeShapeType="1" noTextEdit="1"/>
              </p:cNvSpPr>
              <p:nvPr/>
            </p:nvSpPr>
            <p:spPr>
              <a:xfrm>
                <a:off x="502920" y="1183922"/>
                <a:ext cx="10570464" cy="501333"/>
              </a:xfrm>
              <a:prstGeom prst="rect">
                <a:avLst/>
              </a:prstGeom>
              <a:blipFill>
                <a:blip r:embed="rId3"/>
                <a:stretch>
                  <a:fillRect l="-1384"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30_1#bc8fb9b26?vcp=1&amp;vop=1&amp;pid=90d69b1fd&amp;color=0,55,96&amp;vtp=1&amp;bbb=1"/>
              <p:cNvSpPr/>
              <p:nvPr/>
            </p:nvSpPr>
            <p:spPr>
              <a:xfrm>
                <a:off x="502920" y="1688620"/>
                <a:ext cx="10570464" cy="520700"/>
              </a:xfrm>
              <a:prstGeom prst="rect">
                <a:avLst/>
              </a:prstGeom>
              <a:noFill/>
              <a:ln/>
            </p:spPr>
            <p:txBody>
              <a:bodyPr wrap="none" lIns="0" tIns="0" rIns="0" bIns="0" rtlCol="0" anchor="t"/>
              <a:lstStyle/>
              <a:p>
                <a:pPr algn="l" latinLnBrk="1">
                  <a:lnSpc>
                    <a:spcPts val="41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AN.30_1#bc8fb9b26?vcp=1&amp;vop=1&amp;pid=90d69b1fd&amp;color=0,55,96&amp;vtp=1&amp;bbb=1"/>
              <p:cNvSpPr>
                <a:spLocks noRot="1" noChangeAspect="1" noMove="1" noResize="1" noEditPoints="1" noAdjustHandles="1" noChangeArrowheads="1" noChangeShapeType="1" noTextEdit="1"/>
              </p:cNvSpPr>
              <p:nvPr/>
            </p:nvSpPr>
            <p:spPr>
              <a:xfrm>
                <a:off x="502920" y="1688620"/>
                <a:ext cx="10570464" cy="520700"/>
              </a:xfrm>
              <a:prstGeom prst="rect">
                <a:avLst/>
              </a:prstGeom>
              <a:blipFill>
                <a:blip r:embed="rId4"/>
                <a:stretch>
                  <a:fillRect l="-1384" b="-82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P_6_BD#5763a13ab?vcp=1&amp;pid=90d69b1fd&amp;color=0,55,96&amp;vtp=1&amp;bbb=1&amp;hb=1"/>
              <p:cNvSpPr/>
              <p:nvPr/>
            </p:nvSpPr>
            <p:spPr>
              <a:xfrm>
                <a:off x="502920" y="2209320"/>
                <a:ext cx="10570464" cy="8636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正切函数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的周期为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，形如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的正切型函</a:t>
                </a: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数的周期</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𝑇</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P_6_BD#5763a13ab?vcp=1&amp;pid=90d69b1fd&amp;color=0,55,96&amp;vtp=1&amp;bbb=1&amp;hb=1"/>
              <p:cNvSpPr>
                <a:spLocks noRot="1" noChangeAspect="1" noMove="1" noResize="1" noEditPoints="1" noAdjustHandles="1" noChangeArrowheads="1" noChangeShapeType="1" noTextEdit="1"/>
              </p:cNvSpPr>
              <p:nvPr/>
            </p:nvSpPr>
            <p:spPr>
              <a:xfrm>
                <a:off x="502920" y="2209320"/>
                <a:ext cx="10570464" cy="863600"/>
              </a:xfrm>
              <a:prstGeom prst="rect">
                <a:avLst/>
              </a:prstGeom>
              <a:blipFill>
                <a:blip r:embed="rId5"/>
                <a:stretch>
                  <a:fillRect l="-1384" b="-915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31_1#5aae2519c?vaa=1&amp;vcp=1&amp;vop=1&amp;pid=90d69b1fd&amp;color=0,55,96&amp;mp=1&amp;vtp=1&amp;bt=1&amp;bbb=1"/>
              <p:cNvSpPr/>
              <p:nvPr/>
            </p:nvSpPr>
            <p:spPr>
              <a:xfrm>
                <a:off x="502920" y="2780017"/>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2-1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𝑎𝑥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i="0">
                    <a:solidFill>
                      <a:srgbClr val="003760"/>
                    </a:solidFill>
                    <a:latin typeface="SimSun" pitchFamily="34" charset="0"/>
                    <a:ea typeface="SimSun" pitchFamily="34" charset="-122"/>
                    <a:cs typeface="SimSun" pitchFamily="34" charset="-120"/>
                  </a:rPr>
                  <a:t>____</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2" name="QB_6_BD.31_1#5aae2519c?vaa=1&amp;vcp=1&amp;vop=1&amp;pid=90d69b1fd&amp;color=0,55,96&amp;mp=1&amp;vtp=1&amp;bt=1&amp;bbb=1"/>
              <p:cNvSpPr>
                <a:spLocks noRot="1" noChangeAspect="1" noMove="1" noResize="1" noEditPoints="1" noAdjustHandles="1" noChangeArrowheads="1" noChangeShapeType="1" noTextEdit="1"/>
              </p:cNvSpPr>
              <p:nvPr/>
            </p:nvSpPr>
            <p:spPr>
              <a:xfrm>
                <a:off x="502920" y="2780017"/>
                <a:ext cx="10570464" cy="501015"/>
              </a:xfrm>
              <a:prstGeom prst="rect">
                <a:avLst/>
              </a:prstGeom>
              <a:blipFill>
                <a:blip r:embed="rId3"/>
                <a:stretch>
                  <a:fillRect l="-1384"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33_1#5aae2519c.blank?vaa=1&amp;vcp=1&amp;vop=1&amp;pid=90d69b1fd&amp;color=0,55,96&amp;mp=1&amp;vpa=7&amp;vtp=1&amp;bbb=1"/>
              <p:cNvSpPr/>
              <p:nvPr/>
            </p:nvSpPr>
            <p:spPr>
              <a:xfrm>
                <a:off x="7279767" y="2870185"/>
                <a:ext cx="461963" cy="294577"/>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33_1#5aae2519c.blank?vaa=1&amp;vcp=1&amp;vop=1&amp;pid=90d69b1fd&amp;color=0,55,96&amp;mp=1&amp;vpa=7&amp;vtp=1&amp;bbb=1"/>
              <p:cNvSpPr>
                <a:spLocks noRot="1" noChangeAspect="1" noMove="1" noResize="1" noEditPoints="1" noAdjustHandles="1" noChangeArrowheads="1" noChangeShapeType="1" noTextEdit="1"/>
              </p:cNvSpPr>
              <p:nvPr/>
            </p:nvSpPr>
            <p:spPr>
              <a:xfrm>
                <a:off x="7279767" y="2870185"/>
                <a:ext cx="461963" cy="294577"/>
              </a:xfrm>
              <a:prstGeom prst="rect">
                <a:avLst/>
              </a:prstGeom>
              <a:blipFill>
                <a:blip r:embed="rId4"/>
                <a:stretch>
                  <a:fillRect l="-7895" r="-5263" b="-270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32_1#5aae2519c?vaa=1&amp;vcp=1&amp;vop=1&amp;pid=90d69b1fd&amp;color=0,55,96&amp;vtp=1&amp;bbb=1"/>
              <p:cNvSpPr/>
              <p:nvPr/>
            </p:nvSpPr>
            <p:spPr>
              <a:xfrm>
                <a:off x="502920" y="3292397"/>
                <a:ext cx="10570464" cy="1003300"/>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𝑎𝑥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32_1#5aae2519c?vaa=1&amp;vcp=1&amp;vop=1&amp;pid=90d69b1fd&amp;color=0,55,96&amp;vtp=1&amp;bbb=1"/>
              <p:cNvSpPr>
                <a:spLocks noRot="1" noChangeAspect="1" noMove="1" noResize="1" noEditPoints="1" noAdjustHandles="1" noChangeArrowheads="1" noChangeShapeType="1" noTextEdit="1"/>
              </p:cNvSpPr>
              <p:nvPr/>
            </p:nvSpPr>
            <p:spPr>
              <a:xfrm>
                <a:off x="502920" y="3292397"/>
                <a:ext cx="10570464" cy="1003300"/>
              </a:xfrm>
              <a:prstGeom prst="rect">
                <a:avLst/>
              </a:prstGeom>
              <a:blipFill>
                <a:blip r:embed="rId5"/>
                <a:stretch>
                  <a:fillRect l="-1384" b="-78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35_1#64f296f8f?vaa=1&amp;vcp=1&amp;vop=1&amp;pid=90d69b1fd&amp;color=0,55,96&amp;vtp=1&amp;bt=1&amp;bbb=1"/>
              <p:cNvSpPr/>
              <p:nvPr/>
            </p:nvSpPr>
            <p:spPr>
              <a:xfrm>
                <a:off x="502920" y="1804624"/>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的图象的相邻两支截直线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所得线段长为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的值是</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35_1#64f296f8f?vaa=1&amp;vcp=1&amp;vop=1&amp;pid=90d69b1fd&amp;color=0,55,96&amp;vtp=1&amp;bt=1&amp;bbb=1"/>
              <p:cNvSpPr>
                <a:spLocks noRot="1" noChangeAspect="1" noMove="1" noResize="1" noEditPoints="1" noAdjustHandles="1" noChangeArrowheads="1" noChangeShapeType="1" noTextEdit="1"/>
              </p:cNvSpPr>
              <p:nvPr/>
            </p:nvSpPr>
            <p:spPr>
              <a:xfrm>
                <a:off x="502920" y="1804624"/>
                <a:ext cx="10570464" cy="501015"/>
              </a:xfrm>
              <a:prstGeom prst="rect">
                <a:avLst/>
              </a:prstGeom>
              <a:blipFill>
                <a:blip r:embed="rId3"/>
                <a:stretch>
                  <a:fillRect l="-1384"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37_1#64f296f8f.blank?vaa=1&amp;vcp=1&amp;vop=1&amp;pid=90d69b1fd&amp;color=0,55,96&amp;vpa=8&amp;vtp=1&amp;bbb=1&amp;rh=26.26"/>
              <p:cNvSpPr/>
              <p:nvPr/>
            </p:nvSpPr>
            <p:spPr>
              <a:xfrm>
                <a:off x="9762427" y="1859044"/>
                <a:ext cx="438277" cy="332677"/>
              </a:xfrm>
              <a:prstGeom prst="rect">
                <a:avLst/>
              </a:prstGeom>
              <a:noFill/>
              <a:ln/>
            </p:spPr>
            <p:txBody>
              <a:bodyPr wrap="none" lIns="0" tIns="0" rIns="0" bIns="0" rtlCol="0" anchor="t"/>
              <a:lstStyle/>
              <a:p>
                <a:pPr algn="ctr" latinLnBrk="1">
                  <a:lnSpc>
                    <a:spcPts val="2900"/>
                  </a:lnSpc>
                </a:pPr>
                <a14:m>
                  <m:oMath xmlns:m="http://schemas.openxmlformats.org/officeDocument/2006/math">
                    <m:rad>
                      <m:radPr>
                        <m:degHide m:val="on"/>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37_1#64f296f8f.blank?vaa=1&amp;vcp=1&amp;vop=1&amp;pid=90d69b1fd&amp;color=0,55,96&amp;vpa=8&amp;vtp=1&amp;bbb=1&amp;rh=26.26"/>
              <p:cNvSpPr>
                <a:spLocks noRot="1" noChangeAspect="1" noMove="1" noResize="1" noEditPoints="1" noAdjustHandles="1" noChangeArrowheads="1" noChangeShapeType="1" noTextEdit="1"/>
              </p:cNvSpPr>
              <p:nvPr/>
            </p:nvSpPr>
            <p:spPr>
              <a:xfrm>
                <a:off x="9762427" y="1859044"/>
                <a:ext cx="438277" cy="332677"/>
              </a:xfrm>
              <a:prstGeom prst="rect">
                <a:avLst/>
              </a:prstGeom>
              <a:blipFill>
                <a:blip r:embed="rId4"/>
                <a:stretch>
                  <a:fillRect r="-5556" b="-72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36_1#64f296f8f?vaa=1&amp;vcp=1&amp;vop=1&amp;pid=90d69b1fd&amp;color=0,55,96&amp;vtp=1&amp;bbb=1&amp;hb=1"/>
              <p:cNvSpPr/>
              <p:nvPr/>
            </p:nvSpPr>
            <p:spPr>
              <a:xfrm>
                <a:off x="502920" y="2317005"/>
                <a:ext cx="10570464" cy="2129917"/>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的图象的相邻两支截直线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所得线段长为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，所以该函数的最</a:t>
                </a:r>
              </a:p>
              <a:p>
                <a:pPr latinLnBrk="1">
                  <a:lnSpc>
                    <a:spcPts val="4300"/>
                  </a:lnSpc>
                </a:pPr>
                <a:r>
                  <a:rPr lang="en-US" altLang="zh-CN" sz="1800" b="0" i="0">
                    <a:solidFill>
                      <a:srgbClr val="003760"/>
                    </a:solidFill>
                    <a:latin typeface="Times New Roman" pitchFamily="34" charset="0"/>
                    <a:ea typeface="微软雅黑" pitchFamily="34" charset="-122"/>
                    <a:cs typeface="Times New Roman" pitchFamily="34" charset="-120"/>
                  </a:rPr>
                  <a:t>小正周期为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因此</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a:rPr lang="en-US" altLang="zh-CN" b="0" i="0" smtClean="0">
                        <a:solidFill>
                          <a:srgbClr val="003760"/>
                        </a:solidFill>
                        <a:latin typeface="Cambria Math" pitchFamily="34" charset="0"/>
                        <a:ea typeface="Cambria Math" pitchFamily="34" charset="-122"/>
                        <a:cs typeface="Cambria Math" pitchFamily="34" charset="-120"/>
                      </a:rPr>
                      <m:t>(2×</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36_1#64f296f8f?vaa=1&amp;vcp=1&amp;vop=1&amp;pid=90d69b1fd&amp;color=0,55,96&amp;vtp=1&amp;bbb=1&amp;hb=1"/>
              <p:cNvSpPr>
                <a:spLocks noRot="1" noChangeAspect="1" noMove="1" noResize="1" noEditPoints="1" noAdjustHandles="1" noChangeArrowheads="1" noChangeShapeType="1" noTextEdit="1"/>
              </p:cNvSpPr>
              <p:nvPr/>
            </p:nvSpPr>
            <p:spPr>
              <a:xfrm>
                <a:off x="502920" y="2317005"/>
                <a:ext cx="10570464" cy="2129917"/>
              </a:xfrm>
              <a:prstGeom prst="rect">
                <a:avLst/>
              </a:prstGeom>
              <a:blipFill>
                <a:blip r:embed="rId5"/>
                <a:stretch>
                  <a:fillRect l="-1384" b="-401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P_6_BD#bb4dab91e?vcp=1&amp;pid=90d69b1fd&amp;color=0,55,96&amp;vtp=1&amp;bbb=1&amp;hb=1"/>
              <p:cNvSpPr/>
              <p:nvPr/>
            </p:nvSpPr>
            <p:spPr>
              <a:xfrm>
                <a:off x="502920" y="4450224"/>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被正切函数或正切型函数的图象所截得的每条线段的长度都等于函数的最小</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正周期</a:t>
                </a:r>
                <a:r>
                  <a:rPr lang="en-US" altLang="zh-CN"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无关.</a:t>
                </a:r>
                <a:endParaRPr lang="en-US" altLang="zh-CN" dirty="0">
                  <a:solidFill>
                    <a:srgbClr val="003760"/>
                  </a:solidFill>
                </a:endParaRPr>
              </a:p>
            </p:txBody>
          </p:sp>
        </mc:Choice>
        <mc:Fallback xmlns="">
          <p:sp>
            <p:nvSpPr>
              <p:cNvPr id="6" name="P_6_BD#bb4dab91e?vcp=1&amp;pid=90d69b1fd&amp;color=0,55,96&amp;vtp=1&amp;bbb=1&amp;hb=1"/>
              <p:cNvSpPr>
                <a:spLocks noRot="1" noChangeAspect="1" noMove="1" noResize="1" noEditPoints="1" noAdjustHandles="1" noChangeArrowheads="1" noChangeShapeType="1" noTextEdit="1"/>
              </p:cNvSpPr>
              <p:nvPr/>
            </p:nvSpPr>
            <p:spPr>
              <a:xfrm>
                <a:off x="502920" y="4450224"/>
                <a:ext cx="10570464" cy="773240"/>
              </a:xfrm>
              <a:prstGeom prst="rect">
                <a:avLst/>
              </a:prstGeom>
              <a:blipFill>
                <a:blip r:embed="rId6"/>
                <a:stretch>
                  <a:fillRect l="-1384"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39_1#203ef9a06?vaa=1&amp;vcp=1&amp;vop=1&amp;pid=90d69b1fd&amp;color=0,55,96&amp;mp=1&amp;vtp=1&amp;bt=1&amp;bbb=1"/>
              <p:cNvSpPr/>
              <p:nvPr/>
            </p:nvSpPr>
            <p:spPr>
              <a:xfrm>
                <a:off x="502920" y="2572752"/>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3-1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的图象与直线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相邻两个交点之间的距离是(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39_1#203ef9a06?vaa=1&amp;vcp=1&amp;vop=1&amp;pid=90d69b1fd&amp;color=0,55,96&amp;mp=1&amp;vtp=1&amp;bt=1&amp;bbb=1"/>
              <p:cNvSpPr>
                <a:spLocks noRot="1" noChangeAspect="1" noMove="1" noResize="1" noEditPoints="1" noAdjustHandles="1" noChangeArrowheads="1" noChangeShapeType="1" noTextEdit="1"/>
              </p:cNvSpPr>
              <p:nvPr/>
            </p:nvSpPr>
            <p:spPr>
              <a:xfrm>
                <a:off x="502920" y="2572752"/>
                <a:ext cx="10570464" cy="360680"/>
              </a:xfrm>
              <a:prstGeom prst="rect">
                <a:avLst/>
              </a:prstGeom>
              <a:blipFill>
                <a:blip r:embed="rId3"/>
                <a:stretch>
                  <a:fillRect l="-1384" b="-40678"/>
                </a:stretch>
              </a:blipFill>
              <a:ln/>
            </p:spPr>
            <p:txBody>
              <a:bodyPr/>
              <a:lstStyle/>
              <a:p>
                <a:r>
                  <a:rPr lang="zh-CN" altLang="en-US">
                    <a:noFill/>
                  </a:rPr>
                  <a:t> </a:t>
                </a:r>
              </a:p>
            </p:txBody>
          </p:sp>
        </mc:Fallback>
      </mc:AlternateContent>
      <p:sp>
        <p:nvSpPr>
          <p:cNvPr id="3" name="QC_6_AN.41_1#203ef9a06.bracket?vaa=1&amp;vcp=1&amp;vop=1&amp;pid=90d69b1fd&amp;color=0,55,96&amp;mp=1&amp;vpa=9&amp;vtp=1"/>
          <p:cNvSpPr/>
          <p:nvPr/>
        </p:nvSpPr>
        <p:spPr>
          <a:xfrm>
            <a:off x="7288403" y="265454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39_2#203ef9a06.choices?vaa=1&amp;vcp=1&amp;vop=1&amp;pid=90d69b1fd&amp;color=0,55,96&amp;vtp=1&amp;bbb=1"/>
              <p:cNvSpPr/>
              <p:nvPr/>
            </p:nvSpPr>
            <p:spPr>
              <a:xfrm>
                <a:off x="502920" y="2943339"/>
                <a:ext cx="10570464" cy="500888"/>
              </a:xfrm>
              <a:prstGeom prst="rect">
                <a:avLst/>
              </a:prstGeom>
              <a:noFill/>
              <a:ln/>
            </p:spPr>
            <p:txBody>
              <a:bodyPr wrap="none" lIns="0" tIns="0" rIns="0" bIns="0" rtlCol="0" anchor="t"/>
              <a:lstStyle/>
              <a:p>
                <a:pPr latinLnBrk="1">
                  <a:lnSpc>
                    <a:spcPts val="4300"/>
                  </a:lnSpc>
                  <a:tabLst>
                    <a:tab pos="2702941" algn="l"/>
                    <a:tab pos="5380482" algn="l"/>
                    <a:tab pos="80580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39_2#203ef9a06.choices?vaa=1&amp;vcp=1&amp;vop=1&amp;pid=90d69b1fd&amp;color=0,55,96&amp;vtp=1&amp;bbb=1"/>
              <p:cNvSpPr>
                <a:spLocks noRot="1" noChangeAspect="1" noMove="1" noResize="1" noEditPoints="1" noAdjustHandles="1" noChangeArrowheads="1" noChangeShapeType="1" noTextEdit="1"/>
              </p:cNvSpPr>
              <p:nvPr/>
            </p:nvSpPr>
            <p:spPr>
              <a:xfrm>
                <a:off x="502920" y="2943339"/>
                <a:ext cx="10570464" cy="500888"/>
              </a:xfrm>
              <a:prstGeom prst="rect">
                <a:avLst/>
              </a:prstGeom>
              <a:blipFill>
                <a:blip r:embed="rId4"/>
                <a:stretch>
                  <a:fillRect l="-1384" b="-158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40_1#203ef9a06?vaa=1&amp;vcp=1&amp;vop=1&amp;pid=90d69b1fd&amp;color=0,55,96&amp;vtp=1&amp;bbb=1&amp;hb=1"/>
              <p:cNvSpPr/>
              <p:nvPr/>
            </p:nvSpPr>
            <p:spPr>
              <a:xfrm>
                <a:off x="502920" y="3450004"/>
                <a:ext cx="10570464" cy="1037146"/>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a:t>
                </a: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象与直线</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相邻两个交点之间的距离为函数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的半个最小正周期，即</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6_AS.40_1#203ef9a06?vaa=1&amp;vcp=1&amp;vop=1&amp;pid=90d69b1fd&amp;color=0,55,96&amp;vtp=1&amp;bbb=1&amp;hb=1"/>
              <p:cNvSpPr>
                <a:spLocks noRot="1" noChangeAspect="1" noMove="1" noResize="1" noEditPoints="1" noAdjustHandles="1" noChangeArrowheads="1" noChangeShapeType="1" noTextEdit="1"/>
              </p:cNvSpPr>
              <p:nvPr/>
            </p:nvSpPr>
            <p:spPr>
              <a:xfrm>
                <a:off x="502920" y="3450004"/>
                <a:ext cx="10570464" cy="1037146"/>
              </a:xfrm>
              <a:prstGeom prst="rect">
                <a:avLst/>
              </a:prstGeom>
              <a:blipFill>
                <a:blip r:embed="rId5"/>
                <a:stretch>
                  <a:fillRect l="-1384" r="-346" b="-764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43_1#8373e31df?vaa=1&amp;vcp=1&amp;vop=1&amp;pid=90d69b1fd&amp;color=0,55,96&amp;vtp=1&amp;bt=1&amp;bbb=1&amp;hb=1"/>
              <p:cNvSpPr/>
              <p:nvPr/>
            </p:nvSpPr>
            <p:spPr>
              <a:xfrm>
                <a:off x="502920" y="1999189"/>
                <a:ext cx="10570464" cy="1050163"/>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3-2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&gt;0,0&lt;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的相邻两个零点之间的距离是</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，且其图象过</a:t>
                </a: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(0,1)</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43_1#8373e31df?vaa=1&amp;vcp=1&amp;vop=1&amp;pid=90d69b1fd&amp;color=0,55,96&amp;vtp=1&amp;bt=1&amp;bbb=1&amp;hb=1"/>
              <p:cNvSpPr>
                <a:spLocks noRot="1" noChangeAspect="1" noMove="1" noResize="1" noEditPoints="1" noAdjustHandles="1" noChangeArrowheads="1" noChangeShapeType="1" noTextEdit="1"/>
              </p:cNvSpPr>
              <p:nvPr/>
            </p:nvSpPr>
            <p:spPr>
              <a:xfrm>
                <a:off x="502920" y="1999189"/>
                <a:ext cx="10570464" cy="1050163"/>
              </a:xfrm>
              <a:prstGeom prst="rect">
                <a:avLst/>
              </a:prstGeom>
              <a:blipFill>
                <a:blip r:embed="rId3"/>
                <a:stretch>
                  <a:fillRect l="-1384" b="-7558"/>
                </a:stretch>
              </a:blipFill>
              <a:ln/>
            </p:spPr>
            <p:txBody>
              <a:bodyPr/>
              <a:lstStyle/>
              <a:p>
                <a:r>
                  <a:rPr lang="zh-CN" altLang="en-US">
                    <a:noFill/>
                  </a:rPr>
                  <a:t> </a:t>
                </a:r>
              </a:p>
            </p:txBody>
          </p:sp>
        </mc:Fallback>
      </mc:AlternateContent>
      <p:sp>
        <p:nvSpPr>
          <p:cNvPr id="3" name="QB_6_AN.45_1#8373e31df.blank?vaa=1&amp;vcp=1&amp;vop=1&amp;pid=90d69b1fd&amp;color=0,55,96&amp;vpa=10&amp;vtp=1"/>
          <p:cNvSpPr/>
          <p:nvPr/>
        </p:nvSpPr>
        <p:spPr>
          <a:xfrm>
            <a:off x="3130550" y="2632727"/>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1</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B_6_AS.44_1#8373e31df?vaa=1&amp;vcp=1&amp;vop=1&amp;pid=90d69b1fd&amp;color=0,55,96&amp;vtp=1&amp;bbb=1&amp;hb=1"/>
              <p:cNvSpPr/>
              <p:nvPr/>
            </p:nvSpPr>
            <p:spPr>
              <a:xfrm>
                <a:off x="502920" y="3061417"/>
                <a:ext cx="10570464" cy="2015363"/>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相邻两个零点之间的距离是</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𝑇</m:t>
                        </m:r>
                      </m:den>
                    </m:f>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.又知图象过点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7600"/>
                  </a:lnSpc>
                </a:pP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tan</m:t>
                            </m:r>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3×</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e>
                            </m:d>
                            <m:r>
                              <a:rPr lang="en-US" altLang="zh-CN" sz="1800" b="0" i="0">
                                <a:solidFill>
                                  <a:srgbClr val="003760"/>
                                </a:solidFill>
                                <a:latin typeface="Cambria Math" pitchFamily="34" charset="0"/>
                                <a:ea typeface="Cambria Math" pitchFamily="34" charset="-122"/>
                                <a:cs typeface="Cambria Math" pitchFamily="34" charset="-120"/>
                              </a:rPr>
                              <m: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=1,</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=1,</m:t>
                            </m:r>
                          </m:e>
                        </m:eqArr>
                      </m:e>
                    </m:d>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2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44_1#8373e31df?vaa=1&amp;vcp=1&amp;vop=1&amp;pid=90d69b1fd&amp;color=0,55,96&amp;vtp=1&amp;bbb=1&amp;hb=1"/>
              <p:cNvSpPr>
                <a:spLocks noRot="1" noChangeAspect="1" noMove="1" noResize="1" noEditPoints="1" noAdjustHandles="1" noChangeArrowheads="1" noChangeShapeType="1" noTextEdit="1"/>
              </p:cNvSpPr>
              <p:nvPr/>
            </p:nvSpPr>
            <p:spPr>
              <a:xfrm>
                <a:off x="502920" y="3061417"/>
                <a:ext cx="10570464" cy="2015363"/>
              </a:xfrm>
              <a:prstGeom prst="rect">
                <a:avLst/>
              </a:prstGeom>
              <a:blipFill>
                <a:blip r:embed="rId4"/>
                <a:stretch>
                  <a:fillRect l="-1384" b="-423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C_5_BD#5b23e29ee?vcp=1&amp;pid=444a822ce&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正切型函数图象的对称性</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3" name="QC_6_BD.47_1#78e94982f?vaa=1&amp;vcp=1&amp;vop=1&amp;pid=5b23e29ee&amp;color=0,55,96&amp;vtp=1&amp;bbb=1"/>
              <p:cNvSpPr/>
              <p:nvPr/>
            </p:nvSpPr>
            <p:spPr>
              <a:xfrm>
                <a:off x="502920" y="1183922"/>
                <a:ext cx="10570464" cy="491046"/>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例4</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图象的对称中心为(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47_1#78e94982f?vaa=1&amp;vcp=1&amp;vop=1&amp;pid=5b23e29ee&amp;color=0,55,96&amp;vtp=1&amp;bbb=1"/>
              <p:cNvSpPr>
                <a:spLocks noRot="1" noChangeAspect="1" noMove="1" noResize="1" noEditPoints="1" noAdjustHandles="1" noChangeArrowheads="1" noChangeShapeType="1" noTextEdit="1"/>
              </p:cNvSpPr>
              <p:nvPr/>
            </p:nvSpPr>
            <p:spPr>
              <a:xfrm>
                <a:off x="502920" y="1183922"/>
                <a:ext cx="10570464" cy="491046"/>
              </a:xfrm>
              <a:prstGeom prst="rect">
                <a:avLst/>
              </a:prstGeom>
              <a:blipFill>
                <a:blip r:embed="rId3"/>
                <a:stretch>
                  <a:fillRect l="-1384" b="-17284"/>
                </a:stretch>
              </a:blipFill>
              <a:ln/>
            </p:spPr>
            <p:txBody>
              <a:bodyPr/>
              <a:lstStyle/>
              <a:p>
                <a:r>
                  <a:rPr lang="zh-CN" altLang="en-US">
                    <a:noFill/>
                  </a:rPr>
                  <a:t> </a:t>
                </a:r>
              </a:p>
            </p:txBody>
          </p:sp>
        </mc:Fallback>
      </mc:AlternateContent>
      <p:sp>
        <p:nvSpPr>
          <p:cNvPr id="4" name="QC_6_AN.49_1#78e94982f.bracket?vaa=1&amp;vcp=1&amp;vop=1&amp;pid=5b23e29ee&amp;color=0,55,96&amp;vpa=11&amp;vtp=1"/>
          <p:cNvSpPr/>
          <p:nvPr/>
        </p:nvSpPr>
        <p:spPr>
          <a:xfrm>
            <a:off x="5000054" y="1338481"/>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47_2#78e94982f.choices?vaa=1&amp;vcp=1&amp;vop=1&amp;pid=5b23e29ee&amp;color=0,55,96&amp;vtp=1&amp;bbb=1"/>
              <p:cNvSpPr/>
              <p:nvPr/>
            </p:nvSpPr>
            <p:spPr>
              <a:xfrm>
                <a:off x="502920" y="1682651"/>
                <a:ext cx="10570464" cy="536575"/>
              </a:xfrm>
              <a:prstGeom prst="rect">
                <a:avLst/>
              </a:prstGeom>
              <a:noFill/>
              <a:ln/>
            </p:spPr>
            <p:txBody>
              <a:bodyPr wrap="none" lIns="0" tIns="0" rIns="0" bIns="0" rtlCol="0" anchor="t"/>
              <a:lstStyle/>
              <a:p>
                <a:pPr latinLnBrk="1">
                  <a:lnSpc>
                    <a:spcPts val="4600"/>
                  </a:lnSpc>
                  <a:tabLst>
                    <a:tab pos="2814066" algn="l"/>
                    <a:tab pos="5602732" algn="l"/>
                    <a:tab pos="81754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47_2#78e94982f.choices?vaa=1&amp;vcp=1&amp;vop=1&amp;pid=5b23e29ee&amp;color=0,55,96&amp;vtp=1&amp;bbb=1"/>
              <p:cNvSpPr>
                <a:spLocks noRot="1" noChangeAspect="1" noMove="1" noResize="1" noEditPoints="1" noAdjustHandles="1" noChangeArrowheads="1" noChangeShapeType="1" noTextEdit="1"/>
              </p:cNvSpPr>
              <p:nvPr/>
            </p:nvSpPr>
            <p:spPr>
              <a:xfrm>
                <a:off x="502920" y="1682651"/>
                <a:ext cx="10570464" cy="536575"/>
              </a:xfrm>
              <a:prstGeom prst="rect">
                <a:avLst/>
              </a:prstGeom>
              <a:blipFill>
                <a:blip r:embed="rId4"/>
                <a:stretch>
                  <a:fillRect l="-1384"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48_1#78e94982f?vaa=1&amp;vcp=1&amp;vop=1&amp;pid=5b23e29ee&amp;color=0,55,96&amp;vtp=1&amp;bbb=1"/>
              <p:cNvSpPr/>
              <p:nvPr/>
            </p:nvSpPr>
            <p:spPr>
              <a:xfrm>
                <a:off x="502920" y="2224052"/>
                <a:ext cx="10570464" cy="536575"/>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，即函数图象的对称中心为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6" name="QC_6_AS.48_1#78e94982f?vaa=1&amp;vcp=1&amp;vop=1&amp;pid=5b23e29ee&amp;color=0,55,96&amp;vtp=1&amp;bbb=1"/>
              <p:cNvSpPr>
                <a:spLocks noRot="1" noChangeAspect="1" noMove="1" noResize="1" noEditPoints="1" noAdjustHandles="1" noChangeArrowheads="1" noChangeShapeType="1" noTextEdit="1"/>
              </p:cNvSpPr>
              <p:nvPr/>
            </p:nvSpPr>
            <p:spPr>
              <a:xfrm>
                <a:off x="502920" y="2224052"/>
                <a:ext cx="10570464" cy="536575"/>
              </a:xfrm>
              <a:prstGeom prst="rect">
                <a:avLst/>
              </a:prstGeom>
              <a:blipFill>
                <a:blip r:embed="rId5"/>
                <a:stretch>
                  <a:fillRect l="-1384"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P_6_BD#54c94776b?vcp=1&amp;pid=5b23e29ee&amp;color=0,55,96&amp;vtp=1&amp;bbb=1&amp;hb=1"/>
              <p:cNvSpPr/>
              <p:nvPr/>
            </p:nvSpPr>
            <p:spPr>
              <a:xfrm>
                <a:off x="502920" y="2765453"/>
                <a:ext cx="10570464" cy="12177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解决正切型函数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图象的对称问题</a:t>
                </a:r>
                <a:r>
                  <a:rPr lang="en-US" altLang="zh-CN" sz="1800" b="0" i="0">
                    <a:solidFill>
                      <a:srgbClr val="003760"/>
                    </a:solidFill>
                    <a:latin typeface="Times New Roman" pitchFamily="34" charset="0"/>
                    <a:ea typeface="微软雅黑" pitchFamily="34" charset="-122"/>
                    <a:cs typeface="Times New Roman" pitchFamily="34" charset="-120"/>
                  </a:rPr>
                  <a:t>，只需要记住</a:t>
                </a: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的图象的对称中心为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，然后利用整体代换思想，令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,求解</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即可得</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对称中心的横坐标</a:t>
                </a:r>
                <a:r>
                  <a:rPr lang="en-US" altLang="zh-CN" b="0" i="0" dirty="0">
                    <a:solidFill>
                      <a:srgbClr val="003760"/>
                    </a:solidFill>
                    <a:latin typeface="Times New Roman" pitchFamily="34" charset="0"/>
                    <a:ea typeface="微软雅黑" pitchFamily="34" charset="-122"/>
                    <a:cs typeface="Times New Roman" pitchFamily="34" charset="-120"/>
                  </a:rPr>
                  <a:t>,对称中心的纵坐标为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8" name="P_6_BD#54c94776b?vcp=1&amp;pid=5b23e29ee&amp;color=0,55,96&amp;vtp=1&amp;bbb=1&amp;hb=1"/>
              <p:cNvSpPr>
                <a:spLocks noRot="1" noChangeAspect="1" noMove="1" noResize="1" noEditPoints="1" noAdjustHandles="1" noChangeArrowheads="1" noChangeShapeType="1" noTextEdit="1"/>
              </p:cNvSpPr>
              <p:nvPr/>
            </p:nvSpPr>
            <p:spPr>
              <a:xfrm>
                <a:off x="502920" y="2765453"/>
                <a:ext cx="10570464" cy="1217740"/>
              </a:xfrm>
              <a:prstGeom prst="rect">
                <a:avLst/>
              </a:prstGeom>
              <a:blipFill>
                <a:blip r:embed="rId6"/>
                <a:stretch>
                  <a:fillRect l="-1384" b="-1155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51_1#4c0354cfd?vaa=1&amp;vcp=1&amp;vop=1&amp;pid=5b23e29ee&amp;color=0,55,96&amp;mp=1&amp;vtp=1&amp;bt=1&amp;bbb=1"/>
              <p:cNvSpPr/>
              <p:nvPr/>
            </p:nvSpPr>
            <p:spPr>
              <a:xfrm>
                <a:off x="502920" y="1571897"/>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4-1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多选）</a:t>
                </a:r>
                <a:r>
                  <a:rPr lang="en-US" altLang="zh-CN" sz="1800" b="0" i="0" dirty="0">
                    <a:solidFill>
                      <a:srgbClr val="003760"/>
                    </a:solidFill>
                    <a:latin typeface="Times New Roman" pitchFamily="34" charset="0"/>
                    <a:ea typeface="微软雅黑" pitchFamily="34" charset="-122"/>
                    <a:cs typeface="Times New Roman" pitchFamily="34" charset="-120"/>
                  </a:rPr>
                  <a:t>下列坐标所表示的点是函数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的图象的对称中心的是(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51_1#4c0354cfd?vaa=1&amp;vcp=1&amp;vop=1&amp;pid=5b23e29ee&amp;color=0,55,96&amp;mp=1&amp;vtp=1&amp;bt=1&amp;bbb=1"/>
              <p:cNvSpPr>
                <a:spLocks noRot="1" noChangeAspect="1" noMove="1" noResize="1" noEditPoints="1" noAdjustHandles="1" noChangeArrowheads="1" noChangeShapeType="1" noTextEdit="1"/>
              </p:cNvSpPr>
              <p:nvPr/>
            </p:nvSpPr>
            <p:spPr>
              <a:xfrm>
                <a:off x="502920" y="1571897"/>
                <a:ext cx="10570464" cy="501015"/>
              </a:xfrm>
              <a:prstGeom prst="rect">
                <a:avLst/>
              </a:prstGeom>
              <a:blipFill>
                <a:blip r:embed="rId3"/>
                <a:stretch>
                  <a:fillRect l="-1384" b="-15854"/>
                </a:stretch>
              </a:blipFill>
              <a:ln/>
            </p:spPr>
            <p:txBody>
              <a:bodyPr/>
              <a:lstStyle/>
              <a:p>
                <a:r>
                  <a:rPr lang="zh-CN" altLang="en-US">
                    <a:noFill/>
                  </a:rPr>
                  <a:t> </a:t>
                </a:r>
              </a:p>
            </p:txBody>
          </p:sp>
        </mc:Fallback>
      </mc:AlternateContent>
      <p:sp>
        <p:nvSpPr>
          <p:cNvPr id="3" name="QC_6_AN.53_1#4c0354cfd.bracket?vaa=1&amp;vcp=1&amp;vop=1&amp;pid=5b23e29ee&amp;color=0,55,96&amp;mp=1&amp;vpa=12&amp;vtp=1&amp;bbb=1"/>
          <p:cNvSpPr/>
          <p:nvPr/>
        </p:nvSpPr>
        <p:spPr>
          <a:xfrm>
            <a:off x="8595741" y="1731218"/>
            <a:ext cx="7223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ACD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51_2#4c0354cfd.choices?vaa=1&amp;vcp=1&amp;vop=1&amp;pid=5b23e29ee&amp;color=0,55,96&amp;vtp=1&amp;bbb=1"/>
              <p:cNvSpPr/>
              <p:nvPr/>
            </p:nvSpPr>
            <p:spPr>
              <a:xfrm>
                <a:off x="502920" y="2084278"/>
                <a:ext cx="10570464" cy="536131"/>
              </a:xfrm>
              <a:prstGeom prst="rect">
                <a:avLst/>
              </a:prstGeom>
              <a:noFill/>
              <a:ln/>
            </p:spPr>
            <p:txBody>
              <a:bodyPr wrap="none" lIns="0" tIns="0" rIns="0" bIns="0" rtlCol="0" anchor="t"/>
              <a:lstStyle/>
              <a:p>
                <a:pPr latinLnBrk="1">
                  <a:lnSpc>
                    <a:spcPts val="4600"/>
                  </a:lnSpc>
                  <a:tabLst>
                    <a:tab pos="2690241" algn="l"/>
                    <a:tab pos="5278882" algn="l"/>
                    <a:tab pos="81723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51_2#4c0354cfd.choices?vaa=1&amp;vcp=1&amp;vop=1&amp;pid=5b23e29ee&amp;color=0,55,96&amp;vtp=1&amp;bbb=1"/>
              <p:cNvSpPr>
                <a:spLocks noRot="1" noChangeAspect="1" noMove="1" noResize="1" noEditPoints="1" noAdjustHandles="1" noChangeArrowheads="1" noChangeShapeType="1" noTextEdit="1"/>
              </p:cNvSpPr>
              <p:nvPr/>
            </p:nvSpPr>
            <p:spPr>
              <a:xfrm>
                <a:off x="502920" y="2084278"/>
                <a:ext cx="10570464" cy="536131"/>
              </a:xfrm>
              <a:prstGeom prst="rect">
                <a:avLst/>
              </a:prstGeom>
              <a:blipFill>
                <a:blip r:embed="rId4"/>
                <a:stretch>
                  <a:fillRect l="-1384"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52_1#4c0354cfd?vaa=1&amp;vcp=1&amp;vop=1&amp;pid=5b23e29ee&amp;color=0,55,96&amp;vtp=1&amp;bbb=1"/>
              <p:cNvSpPr/>
              <p:nvPr/>
            </p:nvSpPr>
            <p:spPr>
              <a:xfrm>
                <a:off x="502920" y="2627775"/>
                <a:ext cx="10570464" cy="2358263"/>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，所以函数图象的对称中心为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时为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.故选</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ACD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52_1#4c0354cfd?vaa=1&amp;vcp=1&amp;vop=1&amp;pid=5b23e29ee&amp;color=0,55,96&amp;vtp=1&amp;bbb=1"/>
              <p:cNvSpPr>
                <a:spLocks noRot="1" noChangeAspect="1" noMove="1" noResize="1" noEditPoints="1" noAdjustHandles="1" noChangeArrowheads="1" noChangeShapeType="1" noTextEdit="1"/>
              </p:cNvSpPr>
              <p:nvPr/>
            </p:nvSpPr>
            <p:spPr>
              <a:xfrm>
                <a:off x="502920" y="2627775"/>
                <a:ext cx="10570464" cy="2358263"/>
              </a:xfrm>
              <a:prstGeom prst="rect">
                <a:avLst/>
              </a:prstGeom>
              <a:blipFill>
                <a:blip r:embed="rId5"/>
                <a:stretch>
                  <a:fillRect l="-1384" b="-361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C_5_BD#dac978a63?vcp=1&amp;pid=444a822ce&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题型4</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正切型函数的单调性</a:t>
            </a:r>
            <a:endParaRPr lang="en-US" altLang="zh-CN" sz="2000" dirty="0"/>
          </a:p>
        </p:txBody>
      </p:sp>
      <mc:AlternateContent xmlns:mc="http://schemas.openxmlformats.org/markup-compatibility/2006" xmlns:a14="http://schemas.microsoft.com/office/drawing/2010/main">
        <mc:Choice Requires="a14">
          <p:sp>
            <p:nvSpPr>
              <p:cNvPr id="3" name="QO_6_BD.55_1#db7b8de28?vcp=1&amp;vop=1&amp;pid=dac978a63&amp;color=0,55,96&amp;vtp=1&amp;bbb=1"/>
              <p:cNvSpPr/>
              <p:nvPr/>
            </p:nvSpPr>
            <p:spPr>
              <a:xfrm>
                <a:off x="502920" y="1183922"/>
                <a:ext cx="10570464" cy="50088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例5</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的单调递减区间.</a:t>
                </a:r>
                <a:endParaRPr lang="en-US" altLang="zh-CN" sz="1800" dirty="0"/>
              </a:p>
            </p:txBody>
          </p:sp>
        </mc:Choice>
        <mc:Fallback xmlns="">
          <p:sp>
            <p:nvSpPr>
              <p:cNvPr id="3" name="QO_6_BD.55_1#db7b8de28?vcp=1&amp;vop=1&amp;pid=dac978a63&amp;color=0,55,96&amp;vtp=1&amp;bbb=1"/>
              <p:cNvSpPr>
                <a:spLocks noRot="1" noChangeAspect="1" noMove="1" noResize="1" noEditPoints="1" noAdjustHandles="1" noChangeArrowheads="1" noChangeShapeType="1" noTextEdit="1"/>
              </p:cNvSpPr>
              <p:nvPr/>
            </p:nvSpPr>
            <p:spPr>
              <a:xfrm>
                <a:off x="502920" y="1183922"/>
                <a:ext cx="10570464" cy="500888"/>
              </a:xfrm>
              <a:prstGeom prst="rect">
                <a:avLst/>
              </a:prstGeom>
              <a:blipFill>
                <a:blip r:embed="rId3"/>
                <a:stretch>
                  <a:fillRect l="-1384"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56_1#db7b8de28?vcp=1&amp;vop=1&amp;pid=dac978a63&amp;color=0,55,96&amp;vtp=1&amp;bbb=1&amp;hb=1"/>
              <p:cNvSpPr/>
              <p:nvPr/>
            </p:nvSpPr>
            <p:spPr>
              <a:xfrm>
                <a:off x="502920" y="1690588"/>
                <a:ext cx="10570464" cy="2609850"/>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FF8827"/>
                    </a:solidFill>
                    <a:latin typeface="Times New Roman" pitchFamily="34" charset="0"/>
                    <a:ea typeface="微软雅黑" pitchFamily="34" charset="-122"/>
                    <a:cs typeface="Times New Roman" pitchFamily="34" charset="-120"/>
                  </a:rPr>
                  <a:t>（提示:注意</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𝜔</m:t>
                    </m:r>
                  </m:oMath>
                </a14:m>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的正负）</a:t>
                </a:r>
                <a:r>
                  <a:rPr lang="en-US" altLang="zh-CN" sz="1800" b="0" i="0" dirty="0">
                    <a:solidFill>
                      <a:srgbClr val="003760"/>
                    </a:solidFill>
                    <a:latin typeface="Times New Roman" pitchFamily="34" charset="0"/>
                    <a:ea typeface="微软雅黑" pitchFamily="34" charset="-122"/>
                    <a:cs typeface="Times New Roman" pitchFamily="34" charset="-120"/>
                  </a:rPr>
                  <a:t>，且函数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的单调递增区间为</a:t>
                </a:r>
              </a:p>
              <a:p>
                <a:pPr latinLnBrk="1">
                  <a:lnSpc>
                    <a:spcPts val="4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所以函数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tan</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的单调递减区间是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AN.56_1#db7b8de28?vcp=1&amp;vop=1&amp;pid=dac978a63&amp;color=0,55,96&amp;vtp=1&amp;bbb=1&amp;hb=1"/>
              <p:cNvSpPr>
                <a:spLocks noRot="1" noChangeAspect="1" noMove="1" noResize="1" noEditPoints="1" noAdjustHandles="1" noChangeArrowheads="1" noChangeShapeType="1" noTextEdit="1"/>
              </p:cNvSpPr>
              <p:nvPr/>
            </p:nvSpPr>
            <p:spPr>
              <a:xfrm>
                <a:off x="502920" y="1690588"/>
                <a:ext cx="10570464" cy="2609850"/>
              </a:xfrm>
              <a:prstGeom prst="rect">
                <a:avLst/>
              </a:prstGeom>
              <a:blipFill>
                <a:blip r:embed="rId4"/>
                <a:stretch>
                  <a:fillRect l="-1384" b="-327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P_6_BD#6ab9c7780?vcp=1&amp;pid=dac978a63&amp;color=0,55,96&amp;vtp=1&amp;bbb=1&amp;hb=1"/>
              <p:cNvSpPr/>
              <p:nvPr/>
            </p:nvSpPr>
            <p:spPr>
              <a:xfrm>
                <a:off x="502920" y="4308439"/>
                <a:ext cx="10570464"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判断正切型函数的单调性或求单调区间时，只需要记住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的单调递增区间为</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，整体代入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解出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的取值范围，同时考虑</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的正负对单调性的影响</a:t>
                </a:r>
                <a:r>
                  <a:rPr lang="en-US" altLang="zh-CN" sz="1800" b="0" i="0">
                    <a:solidFill>
                      <a:srgbClr val="003760"/>
                    </a:solidFill>
                    <a:latin typeface="Times New Roman" pitchFamily="34" charset="0"/>
                    <a:ea typeface="微软雅黑" pitchFamily="34" charset="-122"/>
                    <a:cs typeface="Times New Roman" pitchFamily="34" charset="-120"/>
                  </a:rPr>
                  <a:t>：当</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时，函数有单调递增区间;当</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时，函数有单调递减区间.</a:t>
                </a:r>
                <a:endParaRPr lang="en-US" altLang="zh-CN" dirty="0"/>
              </a:p>
            </p:txBody>
          </p:sp>
        </mc:Choice>
        <mc:Fallback xmlns="">
          <p:sp>
            <p:nvSpPr>
              <p:cNvPr id="5" name="P_6_BD#6ab9c7780?vcp=1&amp;pid=dac978a63&amp;color=0,55,96&amp;vtp=1&amp;bbb=1&amp;hb=1"/>
              <p:cNvSpPr>
                <a:spLocks noRot="1" noChangeAspect="1" noMove="1" noResize="1" noEditPoints="1" noAdjustHandles="1" noChangeArrowheads="1" noChangeShapeType="1" noTextEdit="1"/>
              </p:cNvSpPr>
              <p:nvPr/>
            </p:nvSpPr>
            <p:spPr>
              <a:xfrm>
                <a:off x="502920" y="4308439"/>
                <a:ext cx="10570464" cy="1192340"/>
              </a:xfrm>
              <a:prstGeom prst="rect">
                <a:avLst/>
              </a:prstGeom>
              <a:blipFill>
                <a:blip r:embed="rId5"/>
                <a:stretch>
                  <a:fillRect l="-1038"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57_1#db789a8e3?vaa=1&amp;vcp=1&amp;vop=1&amp;pid=dac978a63&amp;color=0,55,96&amp;mp=1&amp;vtp=1&amp;bt=1&amp;bbb=1"/>
              <p:cNvSpPr/>
              <p:nvPr/>
            </p:nvSpPr>
            <p:spPr>
              <a:xfrm>
                <a:off x="502920" y="2113711"/>
                <a:ext cx="10570464" cy="525907"/>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5-1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的单调递增区间为(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57_1#db789a8e3?vaa=1&amp;vcp=1&amp;vop=1&amp;pid=dac978a63&amp;color=0,55,96&amp;mp=1&amp;vtp=1&amp;bt=1&amp;bbb=1"/>
              <p:cNvSpPr>
                <a:spLocks noRot="1" noChangeAspect="1" noMove="1" noResize="1" noEditPoints="1" noAdjustHandles="1" noChangeArrowheads="1" noChangeShapeType="1" noTextEdit="1"/>
              </p:cNvSpPr>
              <p:nvPr/>
            </p:nvSpPr>
            <p:spPr>
              <a:xfrm>
                <a:off x="502920" y="2113711"/>
                <a:ext cx="10570464" cy="525907"/>
              </a:xfrm>
              <a:prstGeom prst="rect">
                <a:avLst/>
              </a:prstGeom>
              <a:blipFill>
                <a:blip r:embed="rId3"/>
                <a:stretch>
                  <a:fillRect l="-1384" b="-15116"/>
                </a:stretch>
              </a:blipFill>
              <a:ln/>
            </p:spPr>
            <p:txBody>
              <a:bodyPr/>
              <a:lstStyle/>
              <a:p>
                <a:r>
                  <a:rPr lang="zh-CN" altLang="en-US">
                    <a:noFill/>
                  </a:rPr>
                  <a:t> </a:t>
                </a:r>
              </a:p>
            </p:txBody>
          </p:sp>
        </mc:Fallback>
      </mc:AlternateContent>
      <p:sp>
        <p:nvSpPr>
          <p:cNvPr id="3" name="QC_6_AN.59_1#db789a8e3.bracket?vaa=1&amp;vcp=1&amp;vop=1&amp;pid=dac978a63&amp;color=0,55,96&amp;mp=1&amp;vpa=13&amp;vtp=1"/>
          <p:cNvSpPr/>
          <p:nvPr/>
        </p:nvSpPr>
        <p:spPr>
          <a:xfrm>
            <a:off x="5455666" y="2299956"/>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57_2#db789a8e3.choices?vaa=1&amp;vcp=1&amp;vop=1&amp;pid=dac978a63&amp;color=0,55,96&amp;vtp=1&amp;bbb=1"/>
              <p:cNvSpPr/>
              <p:nvPr/>
            </p:nvSpPr>
            <p:spPr>
              <a:xfrm>
                <a:off x="502920" y="2646158"/>
                <a:ext cx="10570464" cy="971995"/>
              </a:xfrm>
              <a:prstGeom prst="rect">
                <a:avLst/>
              </a:prstGeom>
              <a:noFill/>
              <a:ln/>
            </p:spPr>
            <p:txBody>
              <a:bodyPr wrap="none" lIns="0" tIns="0" rIns="0" bIns="0" rtlCol="0" anchor="t"/>
              <a:lstStyle/>
              <a:p>
                <a:pPr latinLnBrk="1">
                  <a:lnSpc>
                    <a:spcPts val="35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5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57_2#db789a8e3.choices?vaa=1&amp;vcp=1&amp;vop=1&amp;pid=dac978a63&amp;color=0,55,96&amp;vtp=1&amp;bbb=1"/>
              <p:cNvSpPr>
                <a:spLocks noRot="1" noChangeAspect="1" noMove="1" noResize="1" noEditPoints="1" noAdjustHandles="1" noChangeArrowheads="1" noChangeShapeType="1" noTextEdit="1"/>
              </p:cNvSpPr>
              <p:nvPr/>
            </p:nvSpPr>
            <p:spPr>
              <a:xfrm>
                <a:off x="502920" y="2646158"/>
                <a:ext cx="10570464" cy="971995"/>
              </a:xfrm>
              <a:prstGeom prst="rect">
                <a:avLst/>
              </a:prstGeom>
              <a:blipFill>
                <a:blip r:embed="rId4"/>
                <a:stretch>
                  <a:fillRect l="-1384" b="-812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58_1#db789a8e3?vaa=1&amp;vcp=1&amp;vop=1&amp;pid=dac978a63&amp;color=0,55,96&amp;vtp=1&amp;bbb=1"/>
              <p:cNvSpPr/>
              <p:nvPr/>
            </p:nvSpPr>
            <p:spPr>
              <a:xfrm>
                <a:off x="502920" y="3627233"/>
                <a:ext cx="10570464" cy="971995"/>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的单调递增区间为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58_1#db789a8e3?vaa=1&amp;vcp=1&amp;vop=1&amp;pid=dac978a63&amp;color=0,55,96&amp;vtp=1&amp;bbb=1"/>
              <p:cNvSpPr>
                <a:spLocks noRot="1" noChangeAspect="1" noMove="1" noResize="1" noEditPoints="1" noAdjustHandles="1" noChangeArrowheads="1" noChangeShapeType="1" noTextEdit="1"/>
              </p:cNvSpPr>
              <p:nvPr/>
            </p:nvSpPr>
            <p:spPr>
              <a:xfrm>
                <a:off x="502920" y="3627233"/>
                <a:ext cx="10570464" cy="971995"/>
              </a:xfrm>
              <a:prstGeom prst="rect">
                <a:avLst/>
              </a:prstGeom>
              <a:blipFill>
                <a:blip r:embed="rId5"/>
                <a:stretch>
                  <a:fillRect l="-1384" b="-88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61_1#6565b77e1?vaa=1&amp;vcp=1&amp;vop=1&amp;pid=dac978a63&amp;color=0,55,96&amp;vtp=1&amp;bt=1&amp;bbb=1"/>
              <p:cNvSpPr/>
              <p:nvPr/>
            </p:nvSpPr>
            <p:spPr>
              <a:xfrm>
                <a:off x="502920" y="2477058"/>
                <a:ext cx="10570464" cy="491046"/>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5-2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的单调递减区间为</a:t>
                </a:r>
                <a:r>
                  <a:rPr lang="en-US" altLang="zh-CN" sz="1800" i="0">
                    <a:solidFill>
                      <a:srgbClr val="003760"/>
                    </a:solidFill>
                    <a:latin typeface="SimSun" pitchFamily="34" charset="0"/>
                    <a:ea typeface="SimSun" pitchFamily="34" charset="-122"/>
                    <a:cs typeface="SimSun" pitchFamily="34" charset="-120"/>
                  </a:rPr>
                  <a:t>_______________________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61_1#6565b77e1?vaa=1&amp;vcp=1&amp;vop=1&amp;pid=dac978a63&amp;color=0,55,96&amp;vtp=1&amp;bt=1&amp;bbb=1"/>
              <p:cNvSpPr>
                <a:spLocks noRot="1" noChangeAspect="1" noMove="1" noResize="1" noEditPoints="1" noAdjustHandles="1" noChangeArrowheads="1" noChangeShapeType="1" noTextEdit="1"/>
              </p:cNvSpPr>
              <p:nvPr/>
            </p:nvSpPr>
            <p:spPr>
              <a:xfrm>
                <a:off x="502920" y="2477058"/>
                <a:ext cx="10570464" cy="491046"/>
              </a:xfrm>
              <a:prstGeom prst="rect">
                <a:avLst/>
              </a:prstGeom>
              <a:blipFill>
                <a:blip r:embed="rId3"/>
                <a:stretch>
                  <a:fillRect l="-1384" b="-1728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63_1#6565b77e1.blank?vaa=1&amp;vcp=1&amp;vop=1&amp;pid=dac978a63&amp;color=0,55,96&amp;vpa=14&amp;vtp=1&amp;bbb=1&amp;rh=34.60504"/>
              <p:cNvSpPr/>
              <p:nvPr/>
            </p:nvSpPr>
            <p:spPr>
              <a:xfrm>
                <a:off x="4996878" y="2401937"/>
                <a:ext cx="2576767" cy="439484"/>
              </a:xfrm>
              <a:prstGeom prst="rect">
                <a:avLst/>
              </a:prstGeom>
              <a:noFill/>
              <a:ln/>
            </p:spPr>
            <p:txBody>
              <a:bodyPr wrap="none" lIns="0" tIns="0" rIns="0" bIns="0" rtlCol="0" anchor="t"/>
              <a:lstStyle/>
              <a:p>
                <a:pPr algn="ctr" latinLnBrk="1">
                  <a:lnSpc>
                    <a:spcPts val="3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𝑘</m:t>
                        </m:r>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2</m:t>
                        </m:r>
                      </m:den>
                    </m:f>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8</m:t>
                        </m:r>
                      </m:den>
                    </m:f>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𝑘</m:t>
                        </m:r>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2</m:t>
                        </m:r>
                      </m:den>
                    </m:f>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3</m:t>
                        </m:r>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8</m:t>
                        </m:r>
                      </m:den>
                    </m:f>
                    <m:r>
                      <a:rPr lang="en-US" altLang="zh-CN" sz="2000" b="0" i="0" smtClean="0">
                        <a:solidFill>
                          <a:srgbClr val="6161F4"/>
                        </a:solidFill>
                        <a:latin typeface="Cambria Math" pitchFamily="34" charset="0"/>
                        <a:ea typeface="Cambria Math" pitchFamily="34" charset="-122"/>
                        <a:cs typeface="Cambria Math" pitchFamily="34" charset="-120"/>
                      </a:rPr>
                      <m:t>)</m:t>
                    </m:r>
                  </m:oMath>
                </a14:m>
                <a:r>
                  <a:rPr lang="en-US" altLang="zh-CN" sz="2000" b="0" i="0" dirty="0">
                    <a:solidFill>
                      <a:srgbClr val="6161F4"/>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𝑘</m:t>
                    </m:r>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1" i="0" smtClean="0">
                        <a:solidFill>
                          <a:srgbClr val="6161F4"/>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63_1#6565b77e1.blank?vaa=1&amp;vcp=1&amp;vop=1&amp;pid=dac978a63&amp;color=0,55,96&amp;vpa=14&amp;vtp=1&amp;bbb=1&amp;rh=34.60504"/>
              <p:cNvSpPr>
                <a:spLocks noRot="1" noChangeAspect="1" noMove="1" noResize="1" noEditPoints="1" noAdjustHandles="1" noChangeArrowheads="1" noChangeShapeType="1" noTextEdit="1"/>
              </p:cNvSpPr>
              <p:nvPr/>
            </p:nvSpPr>
            <p:spPr>
              <a:xfrm>
                <a:off x="4996878" y="2401937"/>
                <a:ext cx="2576767" cy="439484"/>
              </a:xfrm>
              <a:prstGeom prst="rect">
                <a:avLst/>
              </a:prstGeom>
              <a:blipFill>
                <a:blip r:embed="rId4"/>
                <a:stretch>
                  <a:fillRect t="-1389" b="-2222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62_1#6565b77e1?vaa=1&amp;vcp=1&amp;vop=1&amp;pid=dac978a63&amp;color=0,55,96&amp;vtp=1&amp;bbb=1&amp;hb=1"/>
              <p:cNvSpPr/>
              <p:nvPr/>
            </p:nvSpPr>
            <p:spPr>
              <a:xfrm>
                <a:off x="502920" y="2970707"/>
                <a:ext cx="10570464" cy="151809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，则要求函数的单调递减区间只需求</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的单调递增区</a:t>
                </a:r>
              </a:p>
              <a:p>
                <a:pPr latinLnBrk="1">
                  <a:lnSpc>
                    <a:spcPts val="3500"/>
                  </a:lnSpc>
                </a:pPr>
                <a:r>
                  <a:rPr lang="en-US" altLang="zh-CN" sz="1800" b="0" i="0">
                    <a:solidFill>
                      <a:srgbClr val="003760"/>
                    </a:solidFill>
                    <a:latin typeface="Times New Roman" pitchFamily="34" charset="0"/>
                    <a:ea typeface="微软雅黑" pitchFamily="34" charset="-122"/>
                    <a:cs typeface="Times New Roman" pitchFamily="34" charset="-120"/>
                  </a:rPr>
                  <a:t>间</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，所以函数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的单调递</a:t>
                </a: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减区间为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8</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8</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62_1#6565b77e1?vaa=1&amp;vcp=1&amp;vop=1&amp;pid=dac978a63&amp;color=0,55,96&amp;vtp=1&amp;bbb=1&amp;hb=1"/>
              <p:cNvSpPr>
                <a:spLocks noRot="1" noChangeAspect="1" noMove="1" noResize="1" noEditPoints="1" noAdjustHandles="1" noChangeArrowheads="1" noChangeShapeType="1" noTextEdit="1"/>
              </p:cNvSpPr>
              <p:nvPr/>
            </p:nvSpPr>
            <p:spPr>
              <a:xfrm>
                <a:off x="502920" y="2970707"/>
                <a:ext cx="10570464" cy="1518095"/>
              </a:xfrm>
              <a:prstGeom prst="rect">
                <a:avLst/>
              </a:prstGeom>
              <a:blipFill>
                <a:blip r:embed="rId5"/>
                <a:stretch>
                  <a:fillRect l="-1384" r="-1096" b="-56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3421104ac.fixed?vcp=1&amp;pid=770889e31&amp;color=0,55,96&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3421104ac.fixed?vcp=1&amp;pid=770889e31&amp;color=61,88,159&amp;vtp=1&amp;bbb=1"/>
          <p:cNvSpPr/>
          <p:nvPr/>
        </p:nvSpPr>
        <p:spPr>
          <a:xfrm>
            <a:off x="694944"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7.3</a:t>
            </a:r>
            <a:endParaRPr lang="en-US" altLang="zh-CN" sz="5400" dirty="0"/>
          </a:p>
        </p:txBody>
      </p:sp>
      <p:sp>
        <p:nvSpPr>
          <p:cNvPr id="4" name="C_2_BD#3421104ac.fixed?vcp=1&amp;pid=770889e31&amp;color=61,88,159&amp;vtp=1&amp;bbb=1"/>
          <p:cNvSpPr/>
          <p:nvPr/>
        </p:nvSpPr>
        <p:spPr>
          <a:xfrm>
            <a:off x="4032504" y="2340864"/>
            <a:ext cx="8046720" cy="1911096"/>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三角函数的性质与图象</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65_1#16ba4323f?vaa=1&amp;vcp=1&amp;vop=1&amp;pid=dac978a63&amp;color=0,55,96&amp;vtp=1&amp;bt=1&amp;bbb=1"/>
              <p:cNvSpPr/>
              <p:nvPr/>
            </p:nvSpPr>
            <p:spPr>
              <a:xfrm>
                <a:off x="502920" y="2491917"/>
                <a:ext cx="10570464" cy="491046"/>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例6</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内单调递减，则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的取值范围是(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65_1#16ba4323f?vaa=1&amp;vcp=1&amp;vop=1&amp;pid=dac978a63&amp;color=0,55,96&amp;vtp=1&amp;bt=1&amp;bbb=1"/>
              <p:cNvSpPr>
                <a:spLocks noRot="1" noChangeAspect="1" noMove="1" noResize="1" noEditPoints="1" noAdjustHandles="1" noChangeArrowheads="1" noChangeShapeType="1" noTextEdit="1"/>
              </p:cNvSpPr>
              <p:nvPr/>
            </p:nvSpPr>
            <p:spPr>
              <a:xfrm>
                <a:off x="502920" y="2491917"/>
                <a:ext cx="10570464" cy="491046"/>
              </a:xfrm>
              <a:prstGeom prst="rect">
                <a:avLst/>
              </a:prstGeom>
              <a:blipFill>
                <a:blip r:embed="rId3"/>
                <a:stretch>
                  <a:fillRect l="-1384" b="-17500"/>
                </a:stretch>
              </a:blipFill>
              <a:ln/>
            </p:spPr>
            <p:txBody>
              <a:bodyPr/>
              <a:lstStyle/>
              <a:p>
                <a:r>
                  <a:rPr lang="zh-CN" altLang="en-US">
                    <a:noFill/>
                  </a:rPr>
                  <a:t> </a:t>
                </a:r>
              </a:p>
            </p:txBody>
          </p:sp>
        </mc:Fallback>
      </mc:AlternateContent>
      <p:sp>
        <p:nvSpPr>
          <p:cNvPr id="3" name="QC_6_AN.67_1#16ba4323f.bracket?vaa=1&amp;vcp=1&amp;vop=1&amp;pid=dac978a63&amp;color=0,55,96&amp;vpa=15&amp;vtp=1"/>
          <p:cNvSpPr/>
          <p:nvPr/>
        </p:nvSpPr>
        <p:spPr>
          <a:xfrm>
            <a:off x="6678295" y="264368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65_2#16ba4323f.choices?vaa=1&amp;vcp=1&amp;vop=1&amp;pid=dac978a63&amp;color=0,55,96&amp;vtp=1&amp;bbb=1"/>
              <p:cNvSpPr/>
              <p:nvPr/>
            </p:nvSpPr>
            <p:spPr>
              <a:xfrm>
                <a:off x="502920" y="2984041"/>
                <a:ext cx="10570464" cy="355600"/>
              </a:xfrm>
              <a:prstGeom prst="rect">
                <a:avLst/>
              </a:prstGeom>
              <a:noFill/>
              <a:ln/>
            </p:spPr>
            <p:txBody>
              <a:bodyPr wrap="none" lIns="0" tIns="0" rIns="0" bIns="0" rtlCol="0" anchor="t"/>
              <a:lstStyle/>
              <a:p>
                <a:pPr latinLnBrk="1">
                  <a:lnSpc>
                    <a:spcPts val="3200"/>
                  </a:lnSpc>
                  <a:tabLst>
                    <a:tab pos="2756916" algn="l"/>
                    <a:tab pos="5666232" algn="l"/>
                    <a:tab pos="82961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65_2#16ba4323f.choices?vaa=1&amp;vcp=1&amp;vop=1&amp;pid=dac978a63&amp;color=0,55,96&amp;vtp=1&amp;bbb=1"/>
              <p:cNvSpPr>
                <a:spLocks noRot="1" noChangeAspect="1" noMove="1" noResize="1" noEditPoints="1" noAdjustHandles="1" noChangeArrowheads="1" noChangeShapeType="1" noTextEdit="1"/>
              </p:cNvSpPr>
              <p:nvPr/>
            </p:nvSpPr>
            <p:spPr>
              <a:xfrm>
                <a:off x="502920" y="2984041"/>
                <a:ext cx="10570464" cy="355600"/>
              </a:xfrm>
              <a:prstGeom prst="rect">
                <a:avLst/>
              </a:prstGeom>
              <a:blipFill>
                <a:blip r:embed="rId4"/>
                <a:stretch>
                  <a:fillRect l="-1384" b="-413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66_1#16ba4323f?vaa=1&amp;vcp=1&amp;vop=1&amp;pid=dac978a63&amp;color=0,55,96&amp;vtp=1&amp;bbb=1"/>
              <p:cNvSpPr/>
              <p:nvPr/>
            </p:nvSpPr>
            <p:spPr>
              <a:xfrm>
                <a:off x="502920" y="3348532"/>
                <a:ext cx="10570464" cy="4445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内单调递减，则</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5" name="QC_6_AS.66_1#16ba4323f?vaa=1&amp;vcp=1&amp;vop=1&amp;pid=dac978a63&amp;color=0,55,96&amp;vtp=1&amp;bbb=1"/>
              <p:cNvSpPr>
                <a:spLocks noRot="1" noChangeAspect="1" noMove="1" noResize="1" noEditPoints="1" noAdjustHandles="1" noChangeArrowheads="1" noChangeShapeType="1" noTextEdit="1"/>
              </p:cNvSpPr>
              <p:nvPr/>
            </p:nvSpPr>
            <p:spPr>
              <a:xfrm>
                <a:off x="502920" y="3348532"/>
                <a:ext cx="10570464" cy="444500"/>
              </a:xfrm>
              <a:prstGeom prst="rect">
                <a:avLst/>
              </a:prstGeom>
              <a:blipFill>
                <a:blip r:embed="rId5"/>
                <a:stretch>
                  <a:fillRect l="-1384" t="-1370" b="-1780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P_6_BD#ba42c16da?vcp=1&amp;pid=dac978a63&amp;color=0,55,96&amp;vtp=1&amp;bbb=1&amp;hb=1"/>
              <p:cNvSpPr/>
              <p:nvPr/>
            </p:nvSpPr>
            <p:spPr>
              <a:xfrm>
                <a:off x="502920" y="3793032"/>
                <a:ext cx="10570464"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类比正切函数，若正切型函数在某一区间内单调,</a:t>
                </a:r>
                <a:r>
                  <a:rPr lang="en-US" altLang="zh-CN" sz="1800" b="0" i="0">
                    <a:solidFill>
                      <a:srgbClr val="003760"/>
                    </a:solidFill>
                    <a:latin typeface="Times New Roman" pitchFamily="34" charset="0"/>
                    <a:ea typeface="微软雅黑" pitchFamily="34" charset="-122"/>
                    <a:cs typeface="Times New Roman" pitchFamily="34" charset="-120"/>
                  </a:rPr>
                  <a:t>则该区间长度小于或等于一个周期，</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且要注意根据单调性判断</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的正负.</a:t>
                </a:r>
                <a:endParaRPr lang="en-US" altLang="zh-CN" dirty="0">
                  <a:solidFill>
                    <a:srgbClr val="003760"/>
                  </a:solidFill>
                </a:endParaRPr>
              </a:p>
            </p:txBody>
          </p:sp>
        </mc:Choice>
        <mc:Fallback xmlns="">
          <p:sp>
            <p:nvSpPr>
              <p:cNvPr id="7" name="P_6_BD#ba42c16da?vcp=1&amp;pid=dac978a63&amp;color=0,55,96&amp;vtp=1&amp;bbb=1&amp;hb=1"/>
              <p:cNvSpPr>
                <a:spLocks noRot="1" noChangeAspect="1" noMove="1" noResize="1" noEditPoints="1" noAdjustHandles="1" noChangeArrowheads="1" noChangeShapeType="1" noTextEdit="1"/>
              </p:cNvSpPr>
              <p:nvPr/>
            </p:nvSpPr>
            <p:spPr>
              <a:xfrm>
                <a:off x="502920" y="3793032"/>
                <a:ext cx="10570464" cy="770255"/>
              </a:xfrm>
              <a:prstGeom prst="rect">
                <a:avLst/>
              </a:prstGeom>
              <a:blipFill>
                <a:blip r:embed="rId6"/>
                <a:stretch>
                  <a:fillRect l="-1384"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69_1#b8709ecd7?vaa=1&amp;vcp=1&amp;vop=1&amp;pid=dac978a63&amp;color=0,55,96&amp;mp=1&amp;vtp=1&amp;bt=1&amp;bbb=1"/>
              <p:cNvSpPr/>
              <p:nvPr/>
            </p:nvSpPr>
            <p:spPr>
              <a:xfrm>
                <a:off x="502920" y="2374219"/>
                <a:ext cx="10570464" cy="50088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6-1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已知实数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则(</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69_1#b8709ecd7?vaa=1&amp;vcp=1&amp;vop=1&amp;pid=dac978a63&amp;color=0,55,96&amp;mp=1&amp;vtp=1&amp;bt=1&amp;bbb=1"/>
              <p:cNvSpPr>
                <a:spLocks noRot="1" noChangeAspect="1" noMove="1" noResize="1" noEditPoints="1" noAdjustHandles="1" noChangeArrowheads="1" noChangeShapeType="1" noTextEdit="1"/>
              </p:cNvSpPr>
              <p:nvPr/>
            </p:nvSpPr>
            <p:spPr>
              <a:xfrm>
                <a:off x="502920" y="2374219"/>
                <a:ext cx="10570464" cy="500888"/>
              </a:xfrm>
              <a:prstGeom prst="rect">
                <a:avLst/>
              </a:prstGeom>
              <a:blipFill>
                <a:blip r:embed="rId3"/>
                <a:stretch>
                  <a:fillRect l="-1384" b="-15663"/>
                </a:stretch>
              </a:blipFill>
              <a:ln/>
            </p:spPr>
            <p:txBody>
              <a:bodyPr/>
              <a:lstStyle/>
              <a:p>
                <a:r>
                  <a:rPr lang="zh-CN" altLang="en-US">
                    <a:noFill/>
                  </a:rPr>
                  <a:t> </a:t>
                </a:r>
              </a:p>
            </p:txBody>
          </p:sp>
        </mc:Fallback>
      </mc:AlternateContent>
      <p:sp>
        <p:nvSpPr>
          <p:cNvPr id="3" name="QC_6_AN.71_1#b8709ecd7.bracket?vaa=1&amp;vcp=1&amp;vop=1&amp;pid=dac978a63&amp;color=0,55,96&amp;mp=1&amp;vpa=16&amp;vtp=1"/>
          <p:cNvSpPr/>
          <p:nvPr/>
        </p:nvSpPr>
        <p:spPr>
          <a:xfrm>
            <a:off x="7231126" y="253392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69_2#b8709ecd7.choices?vaa=1&amp;vcp=1&amp;vop=1&amp;pid=dac978a63&amp;color=0,55,96&amp;vtp=1&amp;bbb=1"/>
              <p:cNvSpPr/>
              <p:nvPr/>
            </p:nvSpPr>
            <p:spPr>
              <a:xfrm>
                <a:off x="502920" y="2886982"/>
                <a:ext cx="10570464" cy="35560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𝑐</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69_2#b8709ecd7.choices?vaa=1&amp;vcp=1&amp;vop=1&amp;pid=dac978a63&amp;color=0,55,96&amp;vtp=1&amp;bbb=1"/>
              <p:cNvSpPr>
                <a:spLocks noRot="1" noChangeAspect="1" noMove="1" noResize="1" noEditPoints="1" noAdjustHandles="1" noChangeArrowheads="1" noChangeShapeType="1" noTextEdit="1"/>
              </p:cNvSpPr>
              <p:nvPr/>
            </p:nvSpPr>
            <p:spPr>
              <a:xfrm>
                <a:off x="502920" y="2886982"/>
                <a:ext cx="10570464" cy="355600"/>
              </a:xfrm>
              <a:prstGeom prst="rect">
                <a:avLst/>
              </a:prstGeom>
              <a:blipFill>
                <a:blip r:embed="rId4"/>
                <a:stretch>
                  <a:fillRect l="-1384" b="-413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70_1#b8709ecd7?vaa=1&amp;vcp=1&amp;vop=1&amp;pid=dac978a63&amp;color=0,55,96&amp;vtp=1&amp;bbb=1&amp;hb=1"/>
              <p:cNvSpPr/>
              <p:nvPr/>
            </p:nvSpPr>
            <p:spPr>
              <a:xfrm>
                <a:off x="502920" y="3251472"/>
                <a:ext cx="10570464" cy="1426718"/>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，又函数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&gt;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&gt;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700"/>
                  </a:lnSpc>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&gt;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𝑎</m:t>
                    </m:r>
                    <m:r>
                      <a:rPr lang="en-US" altLang="zh-CN" b="0" i="0" smtClean="0">
                        <a:solidFill>
                          <a:srgbClr val="003760"/>
                        </a:solidFill>
                        <a:latin typeface="Cambria Math" pitchFamily="34" charset="0"/>
                        <a:ea typeface="Cambria Math" pitchFamily="34" charset="-122"/>
                        <a:cs typeface="Cambria Math" pitchFamily="34" charset="-120"/>
                      </a:rPr>
                      <m:t>&gt;</m:t>
                    </m:r>
                    <m:r>
                      <a:rPr lang="en-US" altLang="zh-CN" b="0" i="0" smtClean="0">
                        <a:solidFill>
                          <a:srgbClr val="003760"/>
                        </a:solidFill>
                        <a:latin typeface="Cambria Math" pitchFamily="34" charset="0"/>
                        <a:ea typeface="Cambria Math" pitchFamily="34" charset="-122"/>
                        <a:cs typeface="Cambria Math" pitchFamily="34" charset="-120"/>
                      </a:rPr>
                      <m:t>𝑏</m:t>
                    </m:r>
                    <m:r>
                      <a:rPr lang="en-US" altLang="zh-CN" b="0" i="0" smtClean="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𝑎</m:t>
                    </m:r>
                    <m:r>
                      <a:rPr lang="en-US" altLang="zh-CN" b="0" i="0" smtClean="0">
                        <a:solidFill>
                          <a:srgbClr val="003760"/>
                        </a:solidFill>
                        <a:latin typeface="Cambria Math" pitchFamily="34" charset="0"/>
                        <a:ea typeface="Cambria Math" pitchFamily="34" charset="-122"/>
                        <a:cs typeface="Cambria Math" pitchFamily="34" charset="-120"/>
                      </a:rPr>
                      <m:t>&gt;</m:t>
                    </m:r>
                    <m:r>
                      <a:rPr lang="en-US" altLang="zh-CN" b="0" i="0" smtClean="0">
                        <a:solidFill>
                          <a:srgbClr val="003760"/>
                        </a:solidFill>
                        <a:latin typeface="Cambria Math" pitchFamily="34" charset="0"/>
                        <a:ea typeface="Cambria Math" pitchFamily="34" charset="-122"/>
                        <a:cs typeface="Cambria Math" pitchFamily="34" charset="-120"/>
                      </a:rPr>
                      <m:t>𝑏</m:t>
                    </m:r>
                    <m:r>
                      <a:rPr lang="en-US" altLang="zh-CN" b="0" i="0" smtClean="0">
                        <a:solidFill>
                          <a:srgbClr val="003760"/>
                        </a:solidFill>
                        <a:latin typeface="Cambria Math" pitchFamily="34" charset="0"/>
                        <a:ea typeface="Cambria Math" pitchFamily="34" charset="-122"/>
                        <a:cs typeface="Cambria Math" pitchFamily="34" charset="-120"/>
                      </a:rPr>
                      <m:t>&gt;</m:t>
                    </m:r>
                    <m:r>
                      <a:rPr lang="en-US" altLang="zh-CN" b="0" i="0" smtClean="0">
                        <a:solidFill>
                          <a:srgbClr val="00376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xmlns="">
          <p:sp>
            <p:nvSpPr>
              <p:cNvPr id="5" name="QC_6_AS.70_1#b8709ecd7?vaa=1&amp;vcp=1&amp;vop=1&amp;pid=dac978a63&amp;color=0,55,96&amp;vtp=1&amp;bbb=1&amp;hb=1"/>
              <p:cNvSpPr>
                <a:spLocks noRot="1" noChangeAspect="1" noMove="1" noResize="1" noEditPoints="1" noAdjustHandles="1" noChangeArrowheads="1" noChangeShapeType="1" noTextEdit="1"/>
              </p:cNvSpPr>
              <p:nvPr/>
            </p:nvSpPr>
            <p:spPr>
              <a:xfrm>
                <a:off x="502920" y="3251472"/>
                <a:ext cx="10570464" cy="1426718"/>
              </a:xfrm>
              <a:prstGeom prst="rect">
                <a:avLst/>
              </a:prstGeom>
              <a:blipFill>
                <a:blip r:embed="rId5"/>
                <a:stretch>
                  <a:fillRect l="-1384" b="-59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73_1#aafb1150d?vaa=1&amp;vcp=1&amp;vop=1&amp;pid=dac978a63&amp;color=0,55,96&amp;vtp=1&amp;bt=1&amp;bbb=1&amp;hb=1"/>
              <p:cNvSpPr/>
              <p:nvPr/>
            </p:nvSpPr>
            <p:spPr>
              <a:xfrm>
                <a:off x="502920" y="1606663"/>
                <a:ext cx="10570464" cy="1050163"/>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6-2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上的最大值是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4200"/>
                  </a:lnSpc>
                </a:pP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上单调递增，则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的取值范围是</a:t>
                </a:r>
                <a:r>
                  <a:rPr lang="en-US" altLang="zh-CN" i="0">
                    <a:solidFill>
                      <a:srgbClr val="003760"/>
                    </a:solidFill>
                    <a:latin typeface="SimSun" pitchFamily="34" charset="0"/>
                    <a:ea typeface="SimSun" pitchFamily="34" charset="-122"/>
                    <a:cs typeface="SimSun" pitchFamily="34" charset="-120"/>
                  </a:rPr>
                  <a:t>______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73_1#aafb1150d?vaa=1&amp;vcp=1&amp;vop=1&amp;pid=dac978a63&amp;color=0,55,96&amp;vtp=1&amp;bt=1&amp;bbb=1&amp;hb=1"/>
              <p:cNvSpPr>
                <a:spLocks noRot="1" noChangeAspect="1" noMove="1" noResize="1" noEditPoints="1" noAdjustHandles="1" noChangeArrowheads="1" noChangeShapeType="1" noTextEdit="1"/>
              </p:cNvSpPr>
              <p:nvPr/>
            </p:nvSpPr>
            <p:spPr>
              <a:xfrm>
                <a:off x="502920" y="1606663"/>
                <a:ext cx="10570464" cy="1050163"/>
              </a:xfrm>
              <a:prstGeom prst="rect">
                <a:avLst/>
              </a:prstGeom>
              <a:blipFill>
                <a:blip r:embed="rId3"/>
                <a:stretch>
                  <a:fillRect l="-1384" b="-7558"/>
                </a:stretch>
              </a:blipFill>
              <a:ln/>
            </p:spPr>
            <p:txBody>
              <a:bodyPr/>
              <a:lstStyle/>
              <a:p>
                <a:r>
                  <a:rPr lang="zh-CN" altLang="en-US">
                    <a:noFill/>
                  </a:rPr>
                  <a:t> </a:t>
                </a:r>
              </a:p>
            </p:txBody>
          </p:sp>
        </mc:Fallback>
      </mc:AlternateContent>
      <p:sp>
        <p:nvSpPr>
          <p:cNvPr id="3" name="QB_6_AN.75_1#aafb1150d.blank?vaa=1&amp;vcp=1&amp;vop=1&amp;pid=dac978a63&amp;color=0,55,96&amp;vpa=17&amp;vtp=1"/>
          <p:cNvSpPr/>
          <p:nvPr/>
        </p:nvSpPr>
        <p:spPr>
          <a:xfrm>
            <a:off x="8714042" y="1702421"/>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1</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B_6_AN.76_1#aafb1150d.blank?vaa=1&amp;vcp=1&amp;vop=1&amp;pid=dac978a63&amp;color=0,55,96&amp;vpa=18&amp;vtp=1&amp;bbb=1&amp;rh=32.4"/>
              <p:cNvSpPr/>
              <p:nvPr/>
            </p:nvSpPr>
            <p:spPr>
              <a:xfrm>
                <a:off x="3962336" y="2178480"/>
                <a:ext cx="683705" cy="411480"/>
              </a:xfrm>
              <a:prstGeom prst="rect">
                <a:avLst/>
              </a:prstGeom>
              <a:noFill/>
              <a:ln/>
            </p:spPr>
            <p:txBody>
              <a:bodyPr wrap="none" lIns="0" tIns="0" rIns="0" bIns="0" rtlCol="0" anchor="t"/>
              <a:lstStyle/>
              <a:p>
                <a:pPr algn="ctr" latinLnBrk="1">
                  <a:lnSpc>
                    <a:spcPts val="33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(0,</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3</m:t>
                        </m:r>
                      </m:num>
                      <m:den>
                        <m:r>
                          <a:rPr lang="en-US" altLang="zh-CN" sz="2000" b="0" i="0">
                            <a:solidFill>
                              <a:srgbClr val="6161F4"/>
                            </a:solidFill>
                            <a:latin typeface="Cambria Math" pitchFamily="34" charset="0"/>
                            <a:ea typeface="Cambria Math" pitchFamily="34" charset="-122"/>
                            <a:cs typeface="Cambria Math" pitchFamily="34" charset="-120"/>
                          </a:rPr>
                          <m:t>2</m:t>
                        </m:r>
                      </m:den>
                    </m:f>
                    <m:r>
                      <a:rPr lang="en-US" altLang="zh-CN" sz="2000" b="0" i="0" smtClean="0">
                        <a:solidFill>
                          <a:srgbClr val="6161F4"/>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6_AN.76_1#aafb1150d.blank?vaa=1&amp;vcp=1&amp;vop=1&amp;pid=dac978a63&amp;color=0,55,96&amp;vpa=18&amp;vtp=1&amp;bbb=1&amp;rh=32.4"/>
              <p:cNvSpPr>
                <a:spLocks noRot="1" noChangeAspect="1" noMove="1" noResize="1" noEditPoints="1" noAdjustHandles="1" noChangeArrowheads="1" noChangeShapeType="1" noTextEdit="1"/>
              </p:cNvSpPr>
              <p:nvPr/>
            </p:nvSpPr>
            <p:spPr>
              <a:xfrm>
                <a:off x="3962336" y="2178480"/>
                <a:ext cx="683705" cy="411480"/>
              </a:xfrm>
              <a:prstGeom prst="rect">
                <a:avLst/>
              </a:prstGeom>
              <a:blipFill>
                <a:blip r:embed="rId4"/>
                <a:stretch>
                  <a:fillRect l="-8929" t="-1471" r="-8036" b="-1617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S.74_1#aafb1150d?vaa=1&amp;vcp=1&amp;vop=1&amp;pid=dac978a63&amp;color=0,55,96&amp;vtp=1&amp;bbb=1&amp;hb=1"/>
              <p:cNvSpPr/>
              <p:nvPr/>
            </p:nvSpPr>
            <p:spPr>
              <a:xfrm>
                <a:off x="502920" y="2666860"/>
                <a:ext cx="10570464" cy="2646553"/>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，且在此区间上的最大值是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p>
              <a:p>
                <a:pPr latinLnBrk="1">
                  <a:lnSpc>
                    <a:spcPts val="4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m:t>
                        </m:r>
                      </m:e>
                      <m:sub>
                        <m:r>
                          <m:rPr>
                            <m:sty m:val="p"/>
                          </m:rPr>
                          <a:rPr lang="en-US" altLang="zh-CN" sz="1800" b="0" i="0">
                            <a:solidFill>
                              <a:srgbClr val="003760"/>
                            </a:solidFill>
                            <a:latin typeface="Cambria Math" pitchFamily="34" charset="0"/>
                            <a:ea typeface="Cambria Math" pitchFamily="34" charset="-122"/>
                            <a:cs typeface="Cambria Math" pitchFamily="34" charset="-120"/>
                          </a:rPr>
                          <m:t>max</m:t>
                        </m:r>
                      </m:sub>
                    </m:sSub>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在</a:t>
                </a:r>
              </a:p>
              <a:p>
                <a:pPr latinLnBrk="1">
                  <a:lnSpc>
                    <a:spcPts val="4400"/>
                  </a:lnSpc>
                </a:pPr>
                <a:r>
                  <a:rPr lang="en-US" altLang="zh-CN" sz="1800" b="0" i="0">
                    <a:solidFill>
                      <a:srgbClr val="003760"/>
                    </a:solidFill>
                    <a:latin typeface="Times New Roman" pitchFamily="34" charset="0"/>
                    <a:ea typeface="微软雅黑" pitchFamily="34" charset="-122"/>
                    <a:cs typeface="Times New Roman" pitchFamily="34" charset="-120"/>
                  </a:rPr>
                  <a:t>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上单调递增，所以</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&lt;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𝜔</m:t>
                        </m:r>
                      </m:den>
                    </m:f>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0&lt;</m:t>
                    </m:r>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&lt;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B_6_AS.74_1#aafb1150d?vaa=1&amp;vcp=1&amp;vop=1&amp;pid=dac978a63&amp;color=0,55,96&amp;vtp=1&amp;bbb=1&amp;hb=1"/>
              <p:cNvSpPr>
                <a:spLocks noRot="1" noChangeAspect="1" noMove="1" noResize="1" noEditPoints="1" noAdjustHandles="1" noChangeArrowheads="1" noChangeShapeType="1" noTextEdit="1"/>
              </p:cNvSpPr>
              <p:nvPr/>
            </p:nvSpPr>
            <p:spPr>
              <a:xfrm>
                <a:off x="502920" y="2666860"/>
                <a:ext cx="10570464" cy="2646553"/>
              </a:xfrm>
              <a:prstGeom prst="rect">
                <a:avLst/>
              </a:prstGeom>
              <a:blipFill>
                <a:blip r:embed="rId5"/>
                <a:stretch>
                  <a:fillRect l="-1384" r="-58" b="-29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4">
                                            <p:bg/>
                                          </p:spTgt>
                                        </p:tgtEl>
                                        <p:attrNameLst>
                                          <p:attrName>style.visibility</p:attrName>
                                        </p:attrNameLst>
                                      </p:cBhvr>
                                      <p:to>
                                        <p:strVal val="visible"/>
                                      </p:to>
                                    </p:set>
                                    <p:animEffect transition="in" filter="fade">
                                      <p:cBhvr>
                                        <p:cTn id="51" dur="500"/>
                                        <p:tgtEl>
                                          <p:spTgt spid="4">
                                            <p:bg/>
                                          </p:spTgt>
                                        </p:tgtEl>
                                      </p:cBhvr>
                                    </p:animEffect>
                                    <p:anim calcmode="lin" valueType="num">
                                      <p:cBhvr>
                                        <p:cTn id="52" dur="500" fill="hold"/>
                                        <p:tgtEl>
                                          <p:spTgt spid="4">
                                            <p:bg/>
                                          </p:spTgt>
                                        </p:tgtEl>
                                        <p:attrNameLst>
                                          <p:attrName>ppt_x</p:attrName>
                                        </p:attrNameLst>
                                      </p:cBhvr>
                                      <p:tavLst>
                                        <p:tav tm="0">
                                          <p:val>
                                            <p:strVal val="#ppt_x"/>
                                          </p:val>
                                        </p:tav>
                                        <p:tav tm="100000">
                                          <p:val>
                                            <p:strVal val="#ppt_x"/>
                                          </p:val>
                                        </p:tav>
                                      </p:tavLst>
                                    </p:anim>
                                    <p:anim calcmode="lin" valueType="num">
                                      <p:cBhvr>
                                        <p:cTn id="53" dur="500" fill="hold"/>
                                        <p:tgtEl>
                                          <p:spTgt spid="4">
                                            <p:bg/>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
                                            <p:txEl>
                                              <p:pRg st="0" end="0"/>
                                            </p:txEl>
                                          </p:spTgt>
                                        </p:tgtEl>
                                        <p:attrNameLst>
                                          <p:attrName>style.visibility</p:attrName>
                                        </p:attrNameLst>
                                      </p:cBhvr>
                                      <p:to>
                                        <p:strVal val="visible"/>
                                      </p:to>
                                    </p:set>
                                    <p:animEffect transition="in" filter="fade">
                                      <p:cBhvr>
                                        <p:cTn id="56" dur="500"/>
                                        <p:tgtEl>
                                          <p:spTgt spid="4">
                                            <p:txEl>
                                              <p:pRg st="0" end="0"/>
                                            </p:txEl>
                                          </p:spTgt>
                                        </p:tgtEl>
                                      </p:cBhvr>
                                    </p:animEffect>
                                    <p:anim calcmode="lin" valueType="num">
                                      <p:cBhvr>
                                        <p:cTn id="5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8"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78_1#67e89de72?vaa=1&amp;vcp=1&amp;vop=1&amp;pid=dac978a63&amp;color=0,55,96&amp;vtp=1&amp;bt=1&amp;bbb=1&amp;hb=1"/>
              <p:cNvSpPr/>
              <p:nvPr/>
            </p:nvSpPr>
            <p:spPr>
              <a:xfrm>
                <a:off x="502920" y="1318564"/>
                <a:ext cx="10570464" cy="935355"/>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6-3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与函数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的图象的相邻两个交点间的距离为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在</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𝑚</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𝑚</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𝑚</m:t>
                    </m:r>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0">
                            <a:solidFill>
                              <a:srgbClr val="003760"/>
                            </a:solidFill>
                            <a:latin typeface="Cambria Math" pitchFamily="34" charset="0"/>
                            <a:ea typeface="Cambria Math" pitchFamily="34" charset="-122"/>
                            <a:cs typeface="Cambria Math" pitchFamily="34" charset="-120"/>
                          </a:rPr>
                          <m:t>𝐍</m:t>
                        </m:r>
                      </m:e>
                      <m:sub>
                        <m:r>
                          <a:rPr lang="en-US" altLang="zh-CN" b="0" i="0">
                            <a:solidFill>
                              <a:srgbClr val="003760"/>
                            </a:solidFill>
                            <a:latin typeface="Cambria Math" pitchFamily="34" charset="0"/>
                            <a:ea typeface="Cambria Math" pitchFamily="34" charset="-122"/>
                            <a:cs typeface="Cambria Math" pitchFamily="34" charset="-120"/>
                          </a:rPr>
                          <m:t>+</m:t>
                        </m:r>
                      </m:sub>
                    </m:sSub>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上单调递增，则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的最大值为</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78_1#67e89de72?vaa=1&amp;vcp=1&amp;vop=1&amp;pid=dac978a63&amp;color=0,55,96&amp;vtp=1&amp;bt=1&amp;bbb=1&amp;hb=1"/>
              <p:cNvSpPr>
                <a:spLocks noRot="1" noChangeAspect="1" noMove="1" noResize="1" noEditPoints="1" noAdjustHandles="1" noChangeArrowheads="1" noChangeShapeType="1" noTextEdit="1"/>
              </p:cNvSpPr>
              <p:nvPr/>
            </p:nvSpPr>
            <p:spPr>
              <a:xfrm>
                <a:off x="502920" y="1318564"/>
                <a:ext cx="10570464" cy="935355"/>
              </a:xfrm>
              <a:prstGeom prst="rect">
                <a:avLst/>
              </a:prstGeom>
              <a:blipFill>
                <a:blip r:embed="rId3"/>
                <a:stretch>
                  <a:fillRect l="-1384" b="-14935"/>
                </a:stretch>
              </a:blipFill>
              <a:ln/>
            </p:spPr>
            <p:txBody>
              <a:bodyPr/>
              <a:lstStyle/>
              <a:p>
                <a:r>
                  <a:rPr lang="zh-CN" altLang="en-US">
                    <a:noFill/>
                  </a:rPr>
                  <a:t> </a:t>
                </a:r>
              </a:p>
            </p:txBody>
          </p:sp>
        </mc:Fallback>
      </mc:AlternateContent>
      <p:sp>
        <p:nvSpPr>
          <p:cNvPr id="3" name="QB_6_AN.80_1#67e89de72.blank?vaa=1&amp;vcp=1&amp;vop=1&amp;pid=dac978a63&amp;color=0,55,96&amp;vpa=19&amp;vtp=1"/>
          <p:cNvSpPr/>
          <p:nvPr/>
        </p:nvSpPr>
        <p:spPr>
          <a:xfrm>
            <a:off x="5223955" y="1896159"/>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1</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B_6_AS.79_1#67e89de72?vaa=1&amp;vcp=1&amp;vop=1&amp;pid=dac978a63&amp;color=0,55,96&amp;vtp=1&amp;bbb=1"/>
              <p:cNvSpPr/>
              <p:nvPr/>
            </p:nvSpPr>
            <p:spPr>
              <a:xfrm>
                <a:off x="502920" y="2265476"/>
                <a:ext cx="10570464" cy="3412363"/>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与函数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的图象的相邻两个交点间的距离为一个最小正周期，</a:t>
                </a:r>
                <a:endParaRPr lang="en-US" altLang="zh-CN" sz="1800" dirty="0">
                  <a:solidFill>
                    <a:srgbClr val="00376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的最大值为1．</a:t>
                </a:r>
                <a:endParaRPr lang="en-US" altLang="zh-CN" sz="1800" dirty="0">
                  <a:solidFill>
                    <a:srgbClr val="003760"/>
                  </a:solidFill>
                </a:endParaRPr>
              </a:p>
            </p:txBody>
          </p:sp>
        </mc:Choice>
        <mc:Fallback xmlns="">
          <p:sp>
            <p:nvSpPr>
              <p:cNvPr id="4" name="QB_6_AS.79_1#67e89de72?vaa=1&amp;vcp=1&amp;vop=1&amp;pid=dac978a63&amp;color=0,55,96&amp;vtp=1&amp;bbb=1"/>
              <p:cNvSpPr>
                <a:spLocks noRot="1" noChangeAspect="1" noMove="1" noResize="1" noEditPoints="1" noAdjustHandles="1" noChangeArrowheads="1" noChangeShapeType="1" noTextEdit="1"/>
              </p:cNvSpPr>
              <p:nvPr/>
            </p:nvSpPr>
            <p:spPr>
              <a:xfrm>
                <a:off x="502920" y="2265476"/>
                <a:ext cx="10570464" cy="3412363"/>
              </a:xfrm>
              <a:prstGeom prst="rect">
                <a:avLst/>
              </a:prstGeom>
              <a:blipFill>
                <a:blip r:embed="rId4"/>
                <a:stretch>
                  <a:fillRect l="-1384" b="-250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C_5_BD#55b3ea150?vcp=1&amp;pid=444a822ce&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题型5</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与正切型函数有关的值域（最值）问题</a:t>
            </a:r>
            <a:endParaRPr lang="en-US" altLang="zh-CN" sz="2000" dirty="0"/>
          </a:p>
        </p:txBody>
      </p:sp>
      <mc:AlternateContent xmlns:mc="http://schemas.openxmlformats.org/markup-compatibility/2006" xmlns:a14="http://schemas.microsoft.com/office/drawing/2010/main">
        <mc:Choice Requires="a14">
          <p:sp>
            <p:nvSpPr>
              <p:cNvPr id="3" name="QO_6_BD.82_1#44534990f?vcp=1&amp;vop=1&amp;pid=55b3ea150&amp;color=0,55,96&amp;vtp=1&amp;bbb=1"/>
              <p:cNvSpPr/>
              <p:nvPr/>
            </p:nvSpPr>
            <p:spPr>
              <a:xfrm>
                <a:off x="502920" y="1183922"/>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例7</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的值域.</a:t>
                </a:r>
                <a:endParaRPr lang="en-US" altLang="zh-CN" sz="1800" dirty="0"/>
              </a:p>
            </p:txBody>
          </p:sp>
        </mc:Choice>
        <mc:Fallback xmlns="">
          <p:sp>
            <p:nvSpPr>
              <p:cNvPr id="3" name="QO_6_BD.82_1#44534990f?vcp=1&amp;vop=1&amp;pid=55b3ea150&amp;color=0,55,96&amp;vtp=1&amp;bbb=1"/>
              <p:cNvSpPr>
                <a:spLocks noRot="1" noChangeAspect="1" noMove="1" noResize="1" noEditPoints="1" noAdjustHandles="1" noChangeArrowheads="1" noChangeShapeType="1" noTextEdit="1"/>
              </p:cNvSpPr>
              <p:nvPr/>
            </p:nvSpPr>
            <p:spPr>
              <a:xfrm>
                <a:off x="502920" y="1183922"/>
                <a:ext cx="10570464" cy="501015"/>
              </a:xfrm>
              <a:prstGeom prst="rect">
                <a:avLst/>
              </a:prstGeom>
              <a:blipFill>
                <a:blip r:embed="rId3"/>
                <a:stretch>
                  <a:fillRect l="-1384"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83_1#44534990f?vcp=1&amp;vop=1&amp;pid=55b3ea150&amp;color=0,55,96&amp;vtp=1&amp;bbb=1"/>
              <p:cNvSpPr/>
              <p:nvPr/>
            </p:nvSpPr>
            <p:spPr>
              <a:xfrm>
                <a:off x="502920" y="1690207"/>
                <a:ext cx="10570464" cy="2129790"/>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𝑧</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𝑧</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𝑧</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endParaRPr lang="en-US" altLang="zh-CN" sz="1800" dirty="0"/>
              </a:p>
              <a:p>
                <a:pPr latinLnBrk="1">
                  <a:lnSpc>
                    <a:spcPts val="4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𝑧</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𝑧</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上的值域是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AN.83_1#44534990f?vcp=1&amp;vop=1&amp;pid=55b3ea150&amp;color=0,55,96&amp;vtp=1&amp;bbb=1"/>
              <p:cNvSpPr>
                <a:spLocks noRot="1" noChangeAspect="1" noMove="1" noResize="1" noEditPoints="1" noAdjustHandles="1" noChangeArrowheads="1" noChangeShapeType="1" noTextEdit="1"/>
              </p:cNvSpPr>
              <p:nvPr/>
            </p:nvSpPr>
            <p:spPr>
              <a:xfrm>
                <a:off x="502920" y="1690207"/>
                <a:ext cx="10570464" cy="2129790"/>
              </a:xfrm>
              <a:prstGeom prst="rect">
                <a:avLst/>
              </a:prstGeom>
              <a:blipFill>
                <a:blip r:embed="rId4"/>
                <a:stretch>
                  <a:fillRect l="-1384" b="-3714"/>
                </a:stretch>
              </a:blipFill>
              <a:ln/>
            </p:spPr>
            <p:txBody>
              <a:bodyPr/>
              <a:lstStyle/>
              <a:p>
                <a:r>
                  <a:rPr lang="zh-CN" altLang="en-US">
                    <a:noFill/>
                  </a:rPr>
                  <a:t> </a:t>
                </a:r>
              </a:p>
            </p:txBody>
          </p:sp>
        </mc:Fallback>
      </mc:AlternateContent>
      <p:sp>
        <p:nvSpPr>
          <p:cNvPr id="5" name="P_6_BD#3c69b4f75?vcp=1&amp;pid=55b3ea150&amp;color=0,55,96&amp;vtp=1&amp;bbb=1&amp;hb=1"/>
          <p:cNvSpPr/>
          <p:nvPr/>
        </p:nvSpPr>
        <p:spPr>
          <a:xfrm>
            <a:off x="502920" y="3823616"/>
            <a:ext cx="10570464"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解决正切型函数的值域或最值问题，首先要研究函数的定义域</a:t>
            </a:r>
            <a:r>
              <a:rPr lang="en-US" altLang="zh-CN" sz="1800" b="0" i="0">
                <a:solidFill>
                  <a:srgbClr val="003760"/>
                </a:solidFill>
                <a:latin typeface="Times New Roman" pitchFamily="34" charset="0"/>
                <a:ea typeface="微软雅黑" pitchFamily="34" charset="-122"/>
                <a:cs typeface="Times New Roman" pitchFamily="34" charset="-120"/>
              </a:rPr>
              <a:t>，当定义域在同一个单调</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区间内时</a:t>
            </a:r>
            <a:r>
              <a:rPr lang="en-US" altLang="zh-CN" sz="1800" b="0" i="0" dirty="0">
                <a:solidFill>
                  <a:srgbClr val="003760"/>
                </a:solidFill>
                <a:latin typeface="Times New Roman" pitchFamily="34" charset="0"/>
                <a:ea typeface="微软雅黑" pitchFamily="34" charset="-122"/>
                <a:cs typeface="Times New Roman" pitchFamily="34" charset="-120"/>
              </a:rPr>
              <a:t>，求出端点处的函数值，再结合单调性即可得到函数的值域;</a:t>
            </a:r>
            <a:r>
              <a:rPr lang="en-US" altLang="zh-CN" sz="1800" b="0" i="0">
                <a:solidFill>
                  <a:srgbClr val="003760"/>
                </a:solidFill>
                <a:latin typeface="Times New Roman" pitchFamily="34" charset="0"/>
                <a:ea typeface="微软雅黑" pitchFamily="34" charset="-122"/>
                <a:cs typeface="Times New Roman" pitchFamily="34" charset="-120"/>
              </a:rPr>
              <a:t>当定义域不在同一个单调区间内时，</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需要结合函数图象求函数的值域</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84_1#dafa9e16f?vaa=1&amp;vcp=1&amp;vop=1&amp;pid=55b3ea150&amp;color=0,55,96&amp;mp=1&amp;vtp=1&amp;bt=1&amp;bbb=1"/>
              <p:cNvSpPr/>
              <p:nvPr/>
            </p:nvSpPr>
            <p:spPr>
              <a:xfrm>
                <a:off x="502920" y="1937245"/>
                <a:ext cx="10570464" cy="536575"/>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7-1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的值域为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84_1#dafa9e16f?vaa=1&amp;vcp=1&amp;vop=1&amp;pid=55b3ea150&amp;color=0,55,96&amp;mp=1&amp;vtp=1&amp;bt=1&amp;bbb=1"/>
              <p:cNvSpPr>
                <a:spLocks noRot="1" noChangeAspect="1" noMove="1" noResize="1" noEditPoints="1" noAdjustHandles="1" noChangeArrowheads="1" noChangeShapeType="1" noTextEdit="1"/>
              </p:cNvSpPr>
              <p:nvPr/>
            </p:nvSpPr>
            <p:spPr>
              <a:xfrm>
                <a:off x="502920" y="1937245"/>
                <a:ext cx="10570464" cy="536575"/>
              </a:xfrm>
              <a:prstGeom prst="rect">
                <a:avLst/>
              </a:prstGeom>
              <a:blipFill>
                <a:blip r:embed="rId3"/>
                <a:stretch>
                  <a:fillRect l="-1384" b="-14773"/>
                </a:stretch>
              </a:blipFill>
              <a:ln/>
            </p:spPr>
            <p:txBody>
              <a:bodyPr/>
              <a:lstStyle/>
              <a:p>
                <a:r>
                  <a:rPr lang="zh-CN" altLang="en-US">
                    <a:noFill/>
                  </a:rPr>
                  <a:t> </a:t>
                </a:r>
              </a:p>
            </p:txBody>
          </p:sp>
        </mc:Fallback>
      </mc:AlternateContent>
      <p:sp>
        <p:nvSpPr>
          <p:cNvPr id="3" name="QC_6_AN.86_1#dafa9e16f.bracket?vaa=1&amp;vcp=1&amp;vop=1&amp;pid=55b3ea150&amp;color=0,55,96&amp;mp=1&amp;vpa=20&amp;vtp=1"/>
          <p:cNvSpPr/>
          <p:nvPr/>
        </p:nvSpPr>
        <p:spPr>
          <a:xfrm>
            <a:off x="5326063" y="212799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84_2#dafa9e16f.choices?vaa=1&amp;vcp=1&amp;vop=1&amp;pid=55b3ea150&amp;color=0,55,96&amp;vtp=1&amp;bbb=1"/>
              <p:cNvSpPr/>
              <p:nvPr/>
            </p:nvSpPr>
            <p:spPr>
              <a:xfrm>
                <a:off x="502920" y="2474200"/>
                <a:ext cx="10570464" cy="954024"/>
              </a:xfrm>
              <a:prstGeom prst="rect">
                <a:avLst/>
              </a:prstGeom>
              <a:noFill/>
              <a:ln/>
            </p:spPr>
            <p:txBody>
              <a:bodyPr wrap="none" lIns="0" tIns="0" rIns="0" bIns="0" rtlCol="0" anchor="t"/>
              <a:lstStyle/>
              <a:p>
                <a:pPr latinLnBrk="1">
                  <a:lnSpc>
                    <a:spcPts val="38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8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84_2#dafa9e16f.choices?vaa=1&amp;vcp=1&amp;vop=1&amp;pid=55b3ea150&amp;color=0,55,96&amp;vtp=1&amp;bbb=1"/>
              <p:cNvSpPr>
                <a:spLocks noRot="1" noChangeAspect="1" noMove="1" noResize="1" noEditPoints="1" noAdjustHandles="1" noChangeArrowheads="1" noChangeShapeType="1" noTextEdit="1"/>
              </p:cNvSpPr>
              <p:nvPr/>
            </p:nvSpPr>
            <p:spPr>
              <a:xfrm>
                <a:off x="502920" y="2474200"/>
                <a:ext cx="10570464" cy="954024"/>
              </a:xfrm>
              <a:prstGeom prst="rect">
                <a:avLst/>
              </a:prstGeom>
              <a:blipFill>
                <a:blip r:embed="rId4"/>
                <a:stretch>
                  <a:fillRect l="-1384" b="-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85_1#dafa9e16f?vaa=1&amp;vcp=1&amp;vop=1&amp;pid=55b3ea150&amp;color=0,55,96&amp;vtp=1&amp;bbb=1&amp;hb=1"/>
              <p:cNvSpPr/>
              <p:nvPr/>
            </p:nvSpPr>
            <p:spPr>
              <a:xfrm>
                <a:off x="502920" y="3426700"/>
                <a:ext cx="10570464" cy="153035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𝑧</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𝑧</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为正切函数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𝑧</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上单调递增，且</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𝑧</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.所以函</a:t>
                </a: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的值域为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xmlns="">
          <p:sp>
            <p:nvSpPr>
              <p:cNvPr id="5" name="QC_6_AS.85_1#dafa9e16f?vaa=1&amp;vcp=1&amp;vop=1&amp;pid=55b3ea150&amp;color=0,55,96&amp;vtp=1&amp;bbb=1&amp;hb=1"/>
              <p:cNvSpPr>
                <a:spLocks noRot="1" noChangeAspect="1" noMove="1" noResize="1" noEditPoints="1" noAdjustHandles="1" noChangeArrowheads="1" noChangeShapeType="1" noTextEdit="1"/>
              </p:cNvSpPr>
              <p:nvPr/>
            </p:nvSpPr>
            <p:spPr>
              <a:xfrm>
                <a:off x="502920" y="3426700"/>
                <a:ext cx="10570464" cy="1530350"/>
              </a:xfrm>
              <a:prstGeom prst="rect">
                <a:avLst/>
              </a:prstGeom>
              <a:blipFill>
                <a:blip r:embed="rId5"/>
                <a:stretch>
                  <a:fillRect l="-1384" r="-577" b="-557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88_1#976c71518?vaa=1&amp;vcp=1&amp;vop=1&amp;pid=55b3ea150&amp;color=0,55,96&amp;vtp=1&amp;bt=1&amp;bbb=1"/>
              <p:cNvSpPr/>
              <p:nvPr/>
            </p:nvSpPr>
            <p:spPr>
              <a:xfrm>
                <a:off x="502920" y="1065866"/>
                <a:ext cx="10570464" cy="457200"/>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7-2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在闭区间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上的最大值为7，最小值为3，则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𝑎𝑏</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88_1#976c71518?vaa=1&amp;vcp=1&amp;vop=1&amp;pid=55b3ea150&amp;color=0,55,96&amp;vtp=1&amp;bt=1&amp;bbb=1"/>
              <p:cNvSpPr>
                <a:spLocks noRot="1" noChangeAspect="1" noMove="1" noResize="1" noEditPoints="1" noAdjustHandles="1" noChangeArrowheads="1" noChangeShapeType="1" noTextEdit="1"/>
              </p:cNvSpPr>
              <p:nvPr/>
            </p:nvSpPr>
            <p:spPr>
              <a:xfrm>
                <a:off x="502920" y="1065866"/>
                <a:ext cx="10570464" cy="457200"/>
              </a:xfrm>
              <a:prstGeom prst="rect">
                <a:avLst/>
              </a:prstGeom>
              <a:blipFill>
                <a:blip r:embed="rId3"/>
                <a:stretch>
                  <a:fillRect l="-1384" b="-17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90_1#976c71518.blank?vaa=1&amp;vcp=1&amp;vop=1&amp;pid=55b3ea150&amp;color=0,55,96&amp;vpa=21&amp;vtp=1&amp;bbb=1&amp;rh=31.96504"/>
              <p:cNvSpPr/>
              <p:nvPr/>
            </p:nvSpPr>
            <p:spPr>
              <a:xfrm>
                <a:off x="9282302" y="1012271"/>
                <a:ext cx="255588" cy="405956"/>
              </a:xfrm>
              <a:prstGeom prst="rect">
                <a:avLst/>
              </a:prstGeom>
              <a:noFill/>
              <a:ln/>
            </p:spPr>
            <p:txBody>
              <a:bodyPr wrap="none" lIns="0" tIns="0" rIns="0" bIns="0" rtlCol="0" anchor="t"/>
              <a:lstStyle/>
              <a:p>
                <a:pPr algn="ctr" latinLnBrk="1">
                  <a:lnSpc>
                    <a:spcPts val="32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90_1#976c71518.blank?vaa=1&amp;vcp=1&amp;vop=1&amp;pid=55b3ea150&amp;color=0,55,96&amp;vpa=21&amp;vtp=1&amp;bbb=1&amp;rh=31.96504"/>
              <p:cNvSpPr>
                <a:spLocks noRot="1" noChangeAspect="1" noMove="1" noResize="1" noEditPoints="1" noAdjustHandles="1" noChangeArrowheads="1" noChangeShapeType="1" noTextEdit="1"/>
              </p:cNvSpPr>
              <p:nvPr/>
            </p:nvSpPr>
            <p:spPr>
              <a:xfrm>
                <a:off x="9282302" y="1012271"/>
                <a:ext cx="255588" cy="405956"/>
              </a:xfrm>
              <a:prstGeom prst="rect">
                <a:avLst/>
              </a:prstGeom>
              <a:blipFill>
                <a:blip r:embed="rId4"/>
                <a:stretch>
                  <a:fillRect b="-134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89_1#976c71518?vaa=1&amp;vcp=1&amp;vop=1&amp;pid=55b3ea150&amp;color=0,55,96&amp;vtp=1&amp;bbb=1"/>
              <p:cNvSpPr/>
              <p:nvPr/>
            </p:nvSpPr>
            <p:spPr>
              <a:xfrm>
                <a:off x="502920" y="1529162"/>
                <a:ext cx="10570464" cy="4457065"/>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上单调递减.</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在闭区间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上有最大值7，最小值3，</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69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=3,</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a:solidFill>
                                  <a:srgbClr val="003760"/>
                                </a:solidFill>
                                <a:latin typeface="Cambria Math" pitchFamily="34" charset="0"/>
                                <a:ea typeface="Cambria Math" pitchFamily="34" charset="-122"/>
                                <a:cs typeface="Cambria Math" pitchFamily="34" charset="-120"/>
                              </a:rPr>
                              <m:t>tan</m:t>
                            </m:r>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e>
                            </m:d>
                            <m:r>
                              <a:rPr lang="en-US" altLang="zh-CN" sz="1800" b="0" i="0">
                                <a:solidFill>
                                  <a:srgbClr val="003760"/>
                                </a:solidFill>
                                <a:latin typeface="Cambria Math" pitchFamily="34" charset="0"/>
                                <a:ea typeface="Cambria Math" pitchFamily="34" charset="-122"/>
                                <a:cs typeface="Cambria Math" pitchFamily="34" charset="-120"/>
                              </a:rPr>
                              <m:t>=7,</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57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=4,</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𝑎𝑏</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89_1#976c71518?vaa=1&amp;vcp=1&amp;vop=1&amp;pid=55b3ea150&amp;color=0,55,96&amp;vtp=1&amp;bbb=1"/>
              <p:cNvSpPr>
                <a:spLocks noRot="1" noChangeAspect="1" noMove="1" noResize="1" noEditPoints="1" noAdjustHandles="1" noChangeArrowheads="1" noChangeShapeType="1" noTextEdit="1"/>
              </p:cNvSpPr>
              <p:nvPr/>
            </p:nvSpPr>
            <p:spPr>
              <a:xfrm>
                <a:off x="502920" y="1529162"/>
                <a:ext cx="10570464" cy="4457065"/>
              </a:xfrm>
              <a:prstGeom prst="rect">
                <a:avLst/>
              </a:prstGeom>
              <a:blipFill>
                <a:blip r:embed="rId5"/>
                <a:stretch>
                  <a:fillRect l="-1384" b="-177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92_1#826b0e366?vcp=1&amp;vop=1&amp;pid=55b3ea150&amp;color=0,55,96&amp;vtp=1&amp;bt=1&amp;bbb=1"/>
              <p:cNvSpPr/>
              <p:nvPr/>
            </p:nvSpPr>
            <p:spPr>
              <a:xfrm>
                <a:off x="502920" y="1725377"/>
                <a:ext cx="10570464" cy="459359"/>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7-3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[湖南长沙雅礼中学2024高一月考]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为钝角，求</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den>
                    </m:f>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的最大值.</a:t>
                </a:r>
                <a:endParaRPr lang="en-US" altLang="zh-CN" sz="1800" dirty="0"/>
              </a:p>
            </p:txBody>
          </p:sp>
        </mc:Choice>
        <mc:Fallback xmlns="">
          <p:sp>
            <p:nvSpPr>
              <p:cNvPr id="2" name="QO_6_BD.92_1#826b0e366?vcp=1&amp;vop=1&amp;pid=55b3ea150&amp;color=0,55,96&amp;vtp=1&amp;bt=1&amp;bbb=1"/>
              <p:cNvSpPr>
                <a:spLocks noRot="1" noChangeAspect="1" noMove="1" noResize="1" noEditPoints="1" noAdjustHandles="1" noChangeArrowheads="1" noChangeShapeType="1" noTextEdit="1"/>
              </p:cNvSpPr>
              <p:nvPr/>
            </p:nvSpPr>
            <p:spPr>
              <a:xfrm>
                <a:off x="502920" y="1725377"/>
                <a:ext cx="10570464" cy="459359"/>
              </a:xfrm>
              <a:prstGeom prst="rect">
                <a:avLst/>
              </a:prstGeom>
              <a:blipFill>
                <a:blip r:embed="rId3"/>
                <a:stretch>
                  <a:fillRect l="-1384" b="-18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S.93_1#826b0e366?vcp=1&amp;vop=1&amp;pid=55b3ea150&amp;color=0,55,96&amp;vtp=1&amp;bbb=1"/>
              <p:cNvSpPr/>
              <p:nvPr/>
            </p:nvSpPr>
            <p:spPr>
              <a:xfrm>
                <a:off x="502920" y="2185434"/>
                <a:ext cx="10570464" cy="25040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为钝角,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9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den>
                    </m:f>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den>
                    </m:f>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den>
                    </m:f>
                    <m:r>
                      <a:rPr lang="en-US" altLang="zh-CN" sz="1800" b="0" i="0">
                        <a:solidFill>
                          <a:srgbClr val="003760"/>
                        </a:solidFill>
                        <a:latin typeface="Cambria Math" pitchFamily="34" charset="0"/>
                        <a:ea typeface="Cambria Math" pitchFamily="34" charset="-122"/>
                        <a:cs typeface="Cambria Math" pitchFamily="34" charset="-120"/>
                      </a:rPr>
                      <m:t>)+3≤−2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den>
                        </m:f>
                      </m:e>
                    </m:rad>
                    <m:r>
                      <a:rPr lang="en-US" altLang="zh-CN" sz="1800" b="0" i="0">
                        <a:solidFill>
                          <a:srgbClr val="003760"/>
                        </a:solidFill>
                        <a:latin typeface="Cambria Math" pitchFamily="34" charset="0"/>
                        <a:ea typeface="Cambria Math" pitchFamily="34" charset="-122"/>
                        <a:cs typeface="Cambria Math" pitchFamily="34" charset="-120"/>
                      </a:rPr>
                      <m:t>+3=1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当</a:t>
                </a:r>
                <a:r>
                  <a:rPr lang="en-US" altLang="zh-CN" sz="1800" b="0" i="0">
                    <a:solidFill>
                      <a:srgbClr val="003760"/>
                    </a:solidFill>
                    <a:latin typeface="Times New Roman" pitchFamily="34" charset="0"/>
                    <a:ea typeface="微软雅黑" pitchFamily="34" charset="-122"/>
                    <a:cs typeface="Times New Roman" pitchFamily="34" charset="-120"/>
                  </a:rPr>
                  <a:t>且仅当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时等号成立，</a:t>
                </a:r>
                <a:endParaRPr lang="en-US" altLang="zh-CN" sz="1800" dirty="0"/>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den>
                    </m:f>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的最大值为1.</a:t>
                </a:r>
                <a:endParaRPr lang="en-US" altLang="zh-CN" sz="1800" dirty="0"/>
              </a:p>
            </p:txBody>
          </p:sp>
        </mc:Choice>
        <mc:Fallback xmlns="">
          <p:sp>
            <p:nvSpPr>
              <p:cNvPr id="3" name="QO_6_AS.93_1#826b0e366?vcp=1&amp;vop=1&amp;pid=55b3ea150&amp;color=0,55,96&amp;vtp=1&amp;bbb=1"/>
              <p:cNvSpPr>
                <a:spLocks noRot="1" noChangeAspect="1" noMove="1" noResize="1" noEditPoints="1" noAdjustHandles="1" noChangeArrowheads="1" noChangeShapeType="1" noTextEdit="1"/>
              </p:cNvSpPr>
              <p:nvPr/>
            </p:nvSpPr>
            <p:spPr>
              <a:xfrm>
                <a:off x="502920" y="2185434"/>
                <a:ext cx="10570464" cy="2504059"/>
              </a:xfrm>
              <a:prstGeom prst="rect">
                <a:avLst/>
              </a:prstGeom>
              <a:blipFill>
                <a:blip r:embed="rId4"/>
                <a:stretch>
                  <a:fillRect l="-1384" b="-3415"/>
                </a:stretch>
              </a:blipFill>
              <a:ln/>
            </p:spPr>
            <p:txBody>
              <a:bodyPr/>
              <a:lstStyle/>
              <a:p>
                <a:r>
                  <a:rPr lang="zh-CN" altLang="en-US">
                    <a:noFill/>
                  </a:rPr>
                  <a:t> </a:t>
                </a:r>
              </a:p>
            </p:txBody>
          </p:sp>
        </mc:Fallback>
      </mc:AlternateContent>
      <p:sp>
        <p:nvSpPr>
          <p:cNvPr id="4" name="QO_6_AN.94_1#826b0e366?vcp=1&amp;vop=1&amp;pid=55b3ea150&amp;color=0,55,96&amp;vtp=1&amp;bbb=1"/>
          <p:cNvSpPr/>
          <p:nvPr/>
        </p:nvSpPr>
        <p:spPr>
          <a:xfrm>
            <a:off x="502920" y="4697367"/>
            <a:ext cx="10570464"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1</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C_5_BD#5df68a48c?vcp=1&amp;pid=444a822ce&amp;color=97,97,244&amp;vtp=1&amp;bt=1&amp;bbb=1"/>
          <p:cNvSpPr/>
          <p:nvPr/>
        </p:nvSpPr>
        <p:spPr>
          <a:xfrm>
            <a:off x="502920" y="792000"/>
            <a:ext cx="10570464" cy="366141"/>
          </a:xfrm>
          <a:prstGeom prst="rect">
            <a:avLst/>
          </a:prstGeom>
          <a:noFill/>
          <a:ln/>
        </p:spPr>
        <p:txBody>
          <a:bodyPr wrap="none" lIns="0" tIns="0" rIns="0" bIns="0" rtlCol="0" anchor="t"/>
          <a:lstStyle/>
          <a:p>
            <a:pPr algn="l" latinLnBrk="1">
              <a:lnSpc>
                <a:spcPts val="3100"/>
              </a:lnSpc>
            </a:pPr>
            <a:r>
              <a:rPr lang="en-US" altLang="zh-CN" sz="2000" b="0" i="0" dirty="0">
                <a:solidFill>
                  <a:srgbClr val="6161F4"/>
                </a:solidFill>
                <a:latin typeface="Times New Roman" pitchFamily="34" charset="0"/>
                <a:ea typeface="微软雅黑" pitchFamily="34" charset="-122"/>
                <a:cs typeface="Times New Roman" pitchFamily="34" charset="-120"/>
              </a:rPr>
              <a:t>题型6</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正切函数性质的综合应用</a:t>
            </a:r>
            <a:endParaRPr lang="en-US" altLang="zh-CN" sz="2000" dirty="0"/>
          </a:p>
        </p:txBody>
      </p:sp>
      <mc:AlternateContent xmlns:mc="http://schemas.openxmlformats.org/markup-compatibility/2006" xmlns:a14="http://schemas.microsoft.com/office/drawing/2010/main">
        <mc:Choice Requires="a14">
          <p:sp>
            <p:nvSpPr>
              <p:cNvPr id="3" name="QO_6_BD.95_1#0f17cc8c8?vcp=1&amp;vop=1&amp;pid=5df68a48c&amp;color=0,55,96&amp;vtp=1&amp;bbb=1&amp;hb=1"/>
              <p:cNvSpPr/>
              <p:nvPr/>
            </p:nvSpPr>
            <p:spPr>
              <a:xfrm>
                <a:off x="502920" y="1156108"/>
                <a:ext cx="10570464" cy="952500"/>
              </a:xfrm>
              <a:prstGeom prst="rect">
                <a:avLst/>
              </a:prstGeom>
              <a:noFill/>
              <a:ln/>
            </p:spPr>
            <p:txBody>
              <a:bodyPr wrap="none" lIns="0" tIns="0" rIns="0" bIns="0" rtlCol="0" anchor="t"/>
              <a:lstStyle/>
              <a:p>
                <a:pPr algn="l" latinLnBrk="1">
                  <a:lnSpc>
                    <a:spcPts val="3900"/>
                  </a:lnSpc>
                </a:pPr>
                <a:r>
                  <a:rPr lang="en-US" altLang="zh-CN" sz="1800" b="1" i="0" dirty="0">
                    <a:solidFill>
                      <a:srgbClr val="003760"/>
                    </a:solidFill>
                    <a:latin typeface="Times New Roman" pitchFamily="34" charset="0"/>
                    <a:ea typeface="微软雅黑" pitchFamily="34" charset="-122"/>
                    <a:cs typeface="Times New Roman" pitchFamily="34" charset="-120"/>
                  </a:rPr>
                  <a:t>例8</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[辽宁阜新2024高一段考]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，若函数图象与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轴的两个相邻</a:t>
                </a:r>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的交点间的距离为</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，且图象关于点</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𝑀</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8</m:t>
                        </m:r>
                      </m:den>
                    </m:f>
                    <m:r>
                      <a:rPr lang="en-US" altLang="zh-CN" b="0" i="0">
                        <a:solidFill>
                          <a:srgbClr val="003760"/>
                        </a:solidFill>
                        <a:latin typeface="Cambria Math" pitchFamily="34" charset="0"/>
                        <a:ea typeface="Cambria Math" pitchFamily="34" charset="-122"/>
                        <a:cs typeface="Cambria Math" pitchFamily="34" charset="-120"/>
                      </a:rPr>
                      <m:t>,0</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对称.</a:t>
                </a:r>
                <a:endParaRPr lang="en-US" altLang="zh-CN" dirty="0"/>
              </a:p>
            </p:txBody>
          </p:sp>
        </mc:Choice>
        <mc:Fallback xmlns="">
          <p:sp>
            <p:nvSpPr>
              <p:cNvPr id="3" name="QO_6_BD.95_1#0f17cc8c8?vcp=1&amp;vop=1&amp;pid=5df68a48c&amp;color=0,55,96&amp;vtp=1&amp;bbb=1&amp;hb=1"/>
              <p:cNvSpPr>
                <a:spLocks noRot="1" noChangeAspect="1" noMove="1" noResize="1" noEditPoints="1" noAdjustHandles="1" noChangeArrowheads="1" noChangeShapeType="1" noTextEdit="1"/>
              </p:cNvSpPr>
              <p:nvPr/>
            </p:nvSpPr>
            <p:spPr>
              <a:xfrm>
                <a:off x="502920" y="1156108"/>
                <a:ext cx="10570464" cy="952500"/>
              </a:xfrm>
              <a:prstGeom prst="rect">
                <a:avLst/>
              </a:prstGeom>
              <a:blipFill>
                <a:blip r:embed="rId3"/>
                <a:stretch>
                  <a:fillRect l="-1384" b="-8333"/>
                </a:stretch>
              </a:blipFill>
              <a:ln/>
            </p:spPr>
            <p:txBody>
              <a:bodyPr/>
              <a:lstStyle/>
              <a:p>
                <a:r>
                  <a:rPr lang="zh-CN" altLang="en-US">
                    <a:noFill/>
                  </a:rPr>
                  <a:t> </a:t>
                </a:r>
              </a:p>
            </p:txBody>
          </p:sp>
        </mc:Fallback>
      </mc:AlternateContent>
      <p:sp>
        <p:nvSpPr>
          <p:cNvPr id="4" name="QO_7_BD.96_1#d2ff1505e?vcp=1&amp;vop=1&amp;pid=0f17cc8c8&amp;color=0,55,96&amp;vtp=1&amp;bbb=1"/>
          <p:cNvSpPr/>
          <p:nvPr/>
        </p:nvSpPr>
        <p:spPr>
          <a:xfrm>
            <a:off x="502920" y="2108608"/>
            <a:ext cx="10570464" cy="325565"/>
          </a:xfrm>
          <a:prstGeom prst="rect">
            <a:avLst/>
          </a:prstGeom>
          <a:noFill/>
          <a:ln/>
        </p:spPr>
        <p:txBody>
          <a:bodyPr wrap="none" lIns="0" tIns="0" rIns="0" bIns="0" rtlCol="0" anchor="t"/>
          <a:lstStyle/>
          <a:p>
            <a:pPr algn="l" latinLnBrk="1">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（1）求函数的解析式；</a:t>
            </a:r>
            <a:endParaRPr lang="en-US" altLang="zh-CN" sz="1800" dirty="0"/>
          </a:p>
        </p:txBody>
      </p:sp>
      <mc:AlternateContent xmlns:mc="http://schemas.openxmlformats.org/markup-compatibility/2006" xmlns:a14="http://schemas.microsoft.com/office/drawing/2010/main">
        <mc:Choice Requires="a14">
          <p:sp>
            <p:nvSpPr>
              <p:cNvPr id="5" name="QO_7_AN.97_1#d2ff1505e?vcp=1&amp;vop=1&amp;pid=0f17cc8c8&amp;color=0,55,96&amp;vtp=1&amp;bbb=1"/>
              <p:cNvSpPr/>
              <p:nvPr/>
            </p:nvSpPr>
            <p:spPr>
              <a:xfrm>
                <a:off x="502920" y="2444523"/>
                <a:ext cx="10570464" cy="1929321"/>
              </a:xfrm>
              <a:prstGeom prst="rect">
                <a:avLst/>
              </a:prstGeom>
              <a:noFill/>
              <a:ln/>
            </p:spPr>
            <p:txBody>
              <a:bodyPr wrap="none" lIns="0" tIns="0" rIns="0" bIns="0" rtlCol="0" anchor="t"/>
              <a:lstStyle/>
              <a:p>
                <a:pPr algn="l" latinLnBrk="1">
                  <a:lnSpc>
                    <a:spcPts val="39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由已知得函数的最小正周期为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，因而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从而函数解析式为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AN.97_1#d2ff1505e?vcp=1&amp;vop=1&amp;pid=0f17cc8c8&amp;color=0,55,96&amp;vtp=1&amp;bbb=1"/>
              <p:cNvSpPr>
                <a:spLocks noRot="1" noChangeAspect="1" noMove="1" noResize="1" noEditPoints="1" noAdjustHandles="1" noChangeArrowheads="1" noChangeShapeType="1" noTextEdit="1"/>
              </p:cNvSpPr>
              <p:nvPr/>
            </p:nvSpPr>
            <p:spPr>
              <a:xfrm>
                <a:off x="502920" y="2444523"/>
                <a:ext cx="10570464" cy="1929321"/>
              </a:xfrm>
              <a:prstGeom prst="rect">
                <a:avLst/>
              </a:prstGeom>
              <a:blipFill>
                <a:blip r:embed="rId4"/>
                <a:stretch>
                  <a:fillRect l="-1384" b="-4747"/>
                </a:stretch>
              </a:blipFill>
              <a:ln/>
            </p:spPr>
            <p:txBody>
              <a:bodyPr/>
              <a:lstStyle/>
              <a:p>
                <a:r>
                  <a:rPr lang="zh-CN" altLang="en-US">
                    <a:noFill/>
                  </a:rPr>
                  <a:t> </a:t>
                </a:r>
              </a:p>
            </p:txBody>
          </p:sp>
        </mc:Fallback>
      </mc:AlternateContent>
      <p:sp>
        <p:nvSpPr>
          <p:cNvPr id="6" name="QO_7_BD.98_1#0a105e5db?vcp=1&amp;vop=1&amp;pid=0f17cc8c8&amp;color=0,55,96&amp;vtp=1&amp;bbb=1"/>
          <p:cNvSpPr/>
          <p:nvPr/>
        </p:nvSpPr>
        <p:spPr>
          <a:xfrm>
            <a:off x="502920" y="4379940"/>
            <a:ext cx="10570464" cy="325565"/>
          </a:xfrm>
          <a:prstGeom prst="rect">
            <a:avLst/>
          </a:prstGeom>
          <a:noFill/>
          <a:ln/>
        </p:spPr>
        <p:txBody>
          <a:bodyPr wrap="none" lIns="0" tIns="0" rIns="0" bIns="0" rtlCol="0" anchor="t"/>
          <a:lstStyle/>
          <a:p>
            <a:pPr algn="l" latinLnBrk="1">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（2）求函数的单调区间；</a:t>
            </a:r>
            <a:endParaRPr lang="en-US" altLang="zh-CN" sz="1800" dirty="0"/>
          </a:p>
        </p:txBody>
      </p:sp>
      <mc:AlternateContent xmlns:mc="http://schemas.openxmlformats.org/markup-compatibility/2006" xmlns:a14="http://schemas.microsoft.com/office/drawing/2010/main">
        <mc:Choice Requires="a14">
          <p:sp>
            <p:nvSpPr>
              <p:cNvPr id="7" name="QO_7_AN.99_1#0a105e5db?vcp=1&amp;vop=1&amp;pid=0f17cc8c8&amp;color=0,55,96&amp;vtp=1&amp;bbb=1"/>
              <p:cNvSpPr/>
              <p:nvPr/>
            </p:nvSpPr>
            <p:spPr>
              <a:xfrm>
                <a:off x="502920" y="4715855"/>
                <a:ext cx="10570464" cy="1470470"/>
              </a:xfrm>
              <a:prstGeom prst="rect">
                <a:avLst/>
              </a:prstGeom>
              <a:noFill/>
              <a:ln/>
            </p:spPr>
            <p:txBody>
              <a:bodyPr wrap="none" lIns="0" tIns="0" rIns="0" bIns="0" rtlCol="0" anchor="t"/>
              <a:lstStyle/>
              <a:p>
                <a:pPr algn="l" latinLnBrk="1">
                  <a:lnSpc>
                    <a:spcPts val="39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Z</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从而函数的单调递增区间为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，无单调递减区间.</a:t>
                </a:r>
                <a:endParaRPr lang="en-US" altLang="zh-CN" sz="1800" dirty="0"/>
              </a:p>
            </p:txBody>
          </p:sp>
        </mc:Choice>
        <mc:Fallback xmlns="">
          <p:sp>
            <p:nvSpPr>
              <p:cNvPr id="7" name="QO_7_AN.99_1#0a105e5db?vcp=1&amp;vop=1&amp;pid=0f17cc8c8&amp;color=0,55,96&amp;vtp=1&amp;bbb=1"/>
              <p:cNvSpPr>
                <a:spLocks noRot="1" noChangeAspect="1" noMove="1" noResize="1" noEditPoints="1" noAdjustHandles="1" noChangeArrowheads="1" noChangeShapeType="1" noTextEdit="1"/>
              </p:cNvSpPr>
              <p:nvPr/>
            </p:nvSpPr>
            <p:spPr>
              <a:xfrm>
                <a:off x="502920" y="4715855"/>
                <a:ext cx="10570464" cy="1470470"/>
              </a:xfrm>
              <a:prstGeom prst="rect">
                <a:avLst/>
              </a:prstGeom>
              <a:blipFill>
                <a:blip r:embed="rId5"/>
                <a:stretch>
                  <a:fillRect l="-1384" b="-53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anim calcmode="lin" valueType="num">
                                      <p:cBhvr>
                                        <p:cTn id="35" dur="500" fill="hold"/>
                                        <p:tgtEl>
                                          <p:spTgt spid="7">
                                            <p:bg/>
                                          </p:spTgt>
                                        </p:tgtEl>
                                        <p:attrNameLst>
                                          <p:attrName>ppt_x</p:attrName>
                                        </p:attrNameLst>
                                      </p:cBhvr>
                                      <p:tavLst>
                                        <p:tav tm="0">
                                          <p:val>
                                            <p:strVal val="#ppt_x"/>
                                          </p:val>
                                        </p:tav>
                                        <p:tav tm="100000">
                                          <p:val>
                                            <p:strVal val="#ppt_x"/>
                                          </p:val>
                                        </p:tav>
                                      </p:tavLst>
                                    </p:anim>
                                    <p:anim calcmode="lin" valueType="num">
                                      <p:cBhvr>
                                        <p:cTn id="36" dur="500" fill="hold"/>
                                        <p:tgtEl>
                                          <p:spTgt spid="7">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anim calcmode="lin" valueType="num">
                                      <p:cBhvr>
                                        <p:cTn id="4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7">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xEl>
                                              <p:pRg st="1" end="1"/>
                                            </p:txEl>
                                          </p:spTgt>
                                        </p:tgtEl>
                                        <p:attrNameLst>
                                          <p:attrName>style.visibility</p:attrName>
                                        </p:attrNameLst>
                                      </p:cBhvr>
                                      <p:to>
                                        <p:strVal val="visible"/>
                                      </p:to>
                                    </p:set>
                                    <p:animEffect transition="in" filter="fade">
                                      <p:cBhvr>
                                        <p:cTn id="44" dur="500"/>
                                        <p:tgtEl>
                                          <p:spTgt spid="7">
                                            <p:txEl>
                                              <p:pRg st="1" end="1"/>
                                            </p:txEl>
                                          </p:spTgt>
                                        </p:tgtEl>
                                      </p:cBhvr>
                                    </p:animEffect>
                                    <p:anim calcmode="lin" valueType="num">
                                      <p:cBhvr>
                                        <p:cTn id="4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46" dur="500" fill="hold"/>
                                        <p:tgtEl>
                                          <p:spTgt spid="7">
                                            <p:txEl>
                                              <p:pRg st="1" end="1"/>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anim calcmode="lin" valueType="num">
                                      <p:cBhvr>
                                        <p:cTn id="5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51" dur="5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00_1#4e80c857d?vcp=1&amp;vop=1&amp;pid=0f17cc8c8&amp;color=0,55,96&amp;vtp=1&amp;bt=1&amp;bbb=1"/>
              <p:cNvSpPr/>
              <p:nvPr/>
            </p:nvSpPr>
            <p:spPr>
              <a:xfrm>
                <a:off x="502920" y="2065451"/>
                <a:ext cx="10570464" cy="391859"/>
              </a:xfrm>
              <a:prstGeom prst="rect">
                <a:avLst/>
              </a:prstGeom>
              <a:noFill/>
              <a:ln/>
            </p:spPr>
            <p:txBody>
              <a:bodyPr wrap="none" lIns="0" tIns="0" rIns="0" bIns="0" rtlCol="0" anchor="t"/>
              <a:lstStyle/>
              <a:p>
                <a:pPr algn="l" latinLnBrk="1">
                  <a:lnSpc>
                    <a:spcPts val="3500"/>
                  </a:lnSpc>
                </a:pPr>
                <a:r>
                  <a:rPr lang="en-US" altLang="zh-CN" sz="1800" b="0" i="0" dirty="0">
                    <a:solidFill>
                      <a:srgbClr val="003760"/>
                    </a:solidFill>
                    <a:latin typeface="Times New Roman" pitchFamily="34" charset="0"/>
                    <a:ea typeface="微软雅黑" pitchFamily="34" charset="-122"/>
                    <a:cs typeface="Times New Roman" pitchFamily="34" charset="-120"/>
                  </a:rPr>
                  <a:t>（3）求不等式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−1&lt;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的解集.</a:t>
                </a:r>
                <a:endParaRPr lang="en-US" altLang="zh-CN" sz="1800" dirty="0"/>
              </a:p>
            </p:txBody>
          </p:sp>
        </mc:Choice>
        <mc:Fallback xmlns="">
          <p:sp>
            <p:nvSpPr>
              <p:cNvPr id="2" name="QO_7_BD.100_1#4e80c857d?vcp=1&amp;vop=1&amp;pid=0f17cc8c8&amp;color=0,55,96&amp;vtp=1&amp;bt=1&amp;bbb=1"/>
              <p:cNvSpPr>
                <a:spLocks noRot="1" noChangeAspect="1" noMove="1" noResize="1" noEditPoints="1" noAdjustHandles="1" noChangeArrowheads="1" noChangeShapeType="1" noTextEdit="1"/>
              </p:cNvSpPr>
              <p:nvPr/>
            </p:nvSpPr>
            <p:spPr>
              <a:xfrm>
                <a:off x="502920" y="2065451"/>
                <a:ext cx="10570464" cy="391859"/>
              </a:xfrm>
              <a:prstGeom prst="rect">
                <a:avLst/>
              </a:prstGeom>
              <a:blipFill>
                <a:blip r:embed="rId3"/>
                <a:stretch>
                  <a:fillRect l="-1384" b="-3593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01_1#4e80c857d?vcp=1&amp;vop=1&amp;pid=0f17cc8c8&amp;color=0,55,96&amp;vtp=1&amp;bbb=1"/>
              <p:cNvSpPr/>
              <p:nvPr/>
            </p:nvSpPr>
            <p:spPr>
              <a:xfrm>
                <a:off x="502920" y="2467978"/>
                <a:ext cx="10570464" cy="1816100"/>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−1&lt;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因而不等式的解集为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101_1#4e80c857d?vcp=1&amp;vop=1&amp;pid=0f17cc8c8&amp;color=0,55,96&amp;vtp=1&amp;bbb=1"/>
              <p:cNvSpPr>
                <a:spLocks noRot="1" noChangeAspect="1" noMove="1" noResize="1" noEditPoints="1" noAdjustHandles="1" noChangeArrowheads="1" noChangeShapeType="1" noTextEdit="1"/>
              </p:cNvSpPr>
              <p:nvPr/>
            </p:nvSpPr>
            <p:spPr>
              <a:xfrm>
                <a:off x="502920" y="2467978"/>
                <a:ext cx="10570464" cy="1816100"/>
              </a:xfrm>
              <a:prstGeom prst="rect">
                <a:avLst/>
              </a:prstGeom>
              <a:blipFill>
                <a:blip r:embed="rId4"/>
                <a:stretch>
                  <a:fillRect l="-1384" b="-4362"/>
                </a:stretch>
              </a:blipFill>
              <a:ln/>
            </p:spPr>
            <p:txBody>
              <a:bodyPr/>
              <a:lstStyle/>
              <a:p>
                <a:r>
                  <a:rPr lang="zh-CN" altLang="en-US">
                    <a:noFill/>
                  </a:rPr>
                  <a:t> </a:t>
                </a:r>
              </a:p>
            </p:txBody>
          </p:sp>
        </mc:Fallback>
      </mc:AlternateContent>
      <p:sp>
        <p:nvSpPr>
          <p:cNvPr id="4" name="QO_6_EX.102_1#0f17cc8c8?vcp=1&amp;vop=1&amp;pid=5df68a48c&amp;color=0,55,96&amp;vtp=1&amp;bbb=1"/>
          <p:cNvSpPr/>
          <p:nvPr/>
        </p:nvSpPr>
        <p:spPr>
          <a:xfrm>
            <a:off x="502920" y="4287761"/>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【关键点拨】</a:t>
            </a:r>
            <a:r>
              <a:rPr lang="en-US" altLang="zh-CN" sz="1800" b="0" i="0" dirty="0">
                <a:solidFill>
                  <a:srgbClr val="003760"/>
                </a:solidFill>
                <a:latin typeface="Times New Roman" pitchFamily="34" charset="0"/>
                <a:ea typeface="微软雅黑" pitchFamily="34" charset="-122"/>
                <a:cs typeface="Times New Roman" pitchFamily="34" charset="-120"/>
              </a:rPr>
              <a:t>正切函数的图象、奇偶性、单调性常与其他知识结合考查,注意不要忽略定义域.</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bg/>
                                          </p:spTgt>
                                        </p:tgtEl>
                                        <p:attrNameLst>
                                          <p:attrName>style.visibility</p:attrName>
                                        </p:attrNameLst>
                                      </p:cBhvr>
                                      <p:to>
                                        <p:strVal val="visible"/>
                                      </p:to>
                                    </p:set>
                                    <p:animEffect transition="in" filter="fade">
                                      <p:cBhvr>
                                        <p:cTn id="34" dur="500"/>
                                        <p:tgtEl>
                                          <p:spTgt spid="4">
                                            <p:bg/>
                                          </p:spTgt>
                                        </p:tgtEl>
                                      </p:cBhvr>
                                    </p:animEffect>
                                    <p:anim calcmode="lin" valueType="num">
                                      <p:cBhvr>
                                        <p:cTn id="35" dur="500" fill="hold"/>
                                        <p:tgtEl>
                                          <p:spTgt spid="4">
                                            <p:bg/>
                                          </p:spTgt>
                                        </p:tgtEl>
                                        <p:attrNameLst>
                                          <p:attrName>ppt_x</p:attrName>
                                        </p:attrNameLst>
                                      </p:cBhvr>
                                      <p:tavLst>
                                        <p:tav tm="0">
                                          <p:val>
                                            <p:strVal val="#ppt_x"/>
                                          </p:val>
                                        </p:tav>
                                        <p:tav tm="100000">
                                          <p:val>
                                            <p:strVal val="#ppt_x"/>
                                          </p:val>
                                        </p:tav>
                                      </p:tavLst>
                                    </p:anim>
                                    <p:anim calcmode="lin" valueType="num">
                                      <p:cBhvr>
                                        <p:cTn id="36" dur="500" fill="hold"/>
                                        <p:tgtEl>
                                          <p:spTgt spid="4">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anim calcmode="lin" valueType="num">
                                      <p:cBhvr>
                                        <p:cTn id="4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ac5c51965.fixed?vcp=1&amp;pid=3421104ac&amp;color=0,55,96&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3_BD#ac5c51965.fixed?vcp=1&amp;pid=3421104ac&amp;color=61,88,159&amp;vtp=1&amp;bbb=1"/>
          <p:cNvSpPr/>
          <p:nvPr/>
        </p:nvSpPr>
        <p:spPr>
          <a:xfrm>
            <a:off x="694944"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7.3.4</a:t>
            </a:r>
            <a:endParaRPr lang="en-US" altLang="zh-CN" sz="5400" dirty="0"/>
          </a:p>
        </p:txBody>
      </p:sp>
      <p:sp>
        <p:nvSpPr>
          <p:cNvPr id="4" name="C_3_BD#ac5c51965.fixed?vcp=1&amp;pid=3421104ac&amp;color=61,88,159&amp;vtp=1&amp;bbb=1"/>
          <p:cNvSpPr/>
          <p:nvPr/>
        </p:nvSpPr>
        <p:spPr>
          <a:xfrm>
            <a:off x="4032504" y="2340864"/>
            <a:ext cx="8046720" cy="1911096"/>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正切函数的性质与图象</a:t>
            </a:r>
            <a:endParaRPr lang="en-US" altLang="zh-CN" sz="54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03_1#5587ae451?vaa=1&amp;vcp=1&amp;vop=1&amp;pid=5df68a48c&amp;color=0,55,96&amp;vtp=1&amp;bt=1&amp;bbb=1"/>
              <p:cNvSpPr/>
              <p:nvPr/>
            </p:nvSpPr>
            <p:spPr>
              <a:xfrm>
                <a:off x="502920" y="2325261"/>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8-1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多选）</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则下列结论中正确的有(</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6_BD.103_1#5587ae451?vaa=1&amp;vcp=1&amp;vop=1&amp;pid=5df68a48c&amp;color=0,55,96&amp;vtp=1&amp;bt=1&amp;bbb=1"/>
              <p:cNvSpPr>
                <a:spLocks noRot="1" noChangeAspect="1" noMove="1" noResize="1" noEditPoints="1" noAdjustHandles="1" noChangeArrowheads="1" noChangeShapeType="1" noTextEdit="1"/>
              </p:cNvSpPr>
              <p:nvPr/>
            </p:nvSpPr>
            <p:spPr>
              <a:xfrm>
                <a:off x="502920" y="2325261"/>
                <a:ext cx="10570464" cy="360680"/>
              </a:xfrm>
              <a:prstGeom prst="rect">
                <a:avLst/>
              </a:prstGeom>
              <a:blipFill>
                <a:blip r:embed="rId3"/>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6_BD.103_2#5587ae451.choices?vaa=1&amp;vcp=1&amp;vop=1&amp;pid=5df68a48c&amp;color=0,55,96&amp;vtp=1&amp;bbb=1"/>
              <p:cNvSpPr/>
              <p:nvPr/>
            </p:nvSpPr>
            <p:spPr>
              <a:xfrm>
                <a:off x="502920" y="2695847"/>
                <a:ext cx="10570464" cy="2002346"/>
              </a:xfrm>
              <a:prstGeom prst="rect">
                <a:avLst/>
              </a:prstGeom>
              <a:noFill/>
              <a:ln/>
            </p:spPr>
            <p:txBody>
              <a:bodyPr wrap="none" lIns="0" tIns="0" rIns="0" bIns="0" rtlCol="0" anchor="t"/>
              <a:lstStyle/>
              <a:p>
                <a:pPr algn="l" latinLnBrk="1">
                  <a:lnSpc>
                    <a:spcPts val="43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图象的一个对称中心</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的值域为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不等式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)&gt;2</m:t>
                    </m:r>
                  </m:oMath>
                </a14:m>
                <a:r>
                  <a:rPr lang="en-US" altLang="zh-CN" sz="1800" b="0" i="0" dirty="0">
                    <a:solidFill>
                      <a:srgbClr val="003760"/>
                    </a:solidFill>
                    <a:latin typeface="Times New Roman" pitchFamily="34" charset="0"/>
                    <a:ea typeface="微软雅黑" pitchFamily="34" charset="-122"/>
                    <a:cs typeface="Times New Roman" pitchFamily="34" charset="-120"/>
                  </a:rPr>
                  <a:t>的解集为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03_2#5587ae451.choices?vaa=1&amp;vcp=1&amp;vop=1&amp;pid=5df68a48c&amp;color=0,55,96&amp;vtp=1&amp;bbb=1"/>
              <p:cNvSpPr>
                <a:spLocks noRot="1" noChangeAspect="1" noMove="1" noResize="1" noEditPoints="1" noAdjustHandles="1" noChangeArrowheads="1" noChangeShapeType="1" noTextEdit="1"/>
              </p:cNvSpPr>
              <p:nvPr/>
            </p:nvSpPr>
            <p:spPr>
              <a:xfrm>
                <a:off x="502920" y="2695847"/>
                <a:ext cx="10570464" cy="2002346"/>
              </a:xfrm>
              <a:prstGeom prst="rect">
                <a:avLst/>
              </a:prstGeom>
              <a:blipFill>
                <a:blip r:embed="rId4"/>
                <a:stretch>
                  <a:fillRect l="-1384" b="-4255"/>
                </a:stretch>
              </a:blipFill>
              <a:ln/>
            </p:spPr>
            <p:txBody>
              <a:bodyPr/>
              <a:lstStyle/>
              <a:p>
                <a:r>
                  <a:rPr lang="zh-CN" altLang="en-US">
                    <a:noFill/>
                  </a:rPr>
                  <a:t> </a:t>
                </a:r>
              </a:p>
            </p:txBody>
          </p:sp>
        </mc:Fallback>
      </mc:AlternateContent>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AS.104_1#5587ae451?htil=3&amp;vaa=1&amp;vcp=1&amp;vop=1&amp;pid=5df68a48c&amp;color=0,55,96&amp;tib=255,255,255&amp;vtp=1&amp;hs=1&amp;hs=1" descr="preencoded.png">
            <a:extLst>
              <a:ext uri="{FF2B5EF4-FFF2-40B4-BE49-F238E27FC236}">
                <a16:creationId xmlns:a16="http://schemas.microsoft.com/office/drawing/2014/main" id="{95D92249-983A-7F3C-09AE-F0998E347F61}"/>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8169509" y="1554004"/>
            <a:ext cx="2678810" cy="1658311"/>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AS.104_2#5587ae451?htil=3&amp;vaa=1&amp;vcp=1&amp;vop=1&amp;pid=5df68a48c&amp;color=0,55,96&amp;vtp=1&amp;bbb=1&amp;hb=1&amp;hs=1">
                <a:extLst>
                  <a:ext uri="{FF2B5EF4-FFF2-40B4-BE49-F238E27FC236}">
                    <a16:creationId xmlns:a16="http://schemas.microsoft.com/office/drawing/2014/main" id="{6E24365D-44AC-0D71-E17E-194B9D53D870}"/>
                  </a:ext>
                </a:extLst>
              </p:cNvPr>
              <p:cNvSpPr/>
              <p:nvPr/>
            </p:nvSpPr>
            <p:spPr>
              <a:xfrm>
                <a:off x="502920" y="1407700"/>
                <a:ext cx="7562088" cy="1471930"/>
              </a:xfrm>
              <a:prstGeom prst="rect">
                <a:avLst/>
              </a:prstGeom>
              <a:noFill/>
              <a:ln/>
            </p:spPr>
            <p:txBody>
              <a:bodyPr wrap="none" lIns="0" tIns="0" rIns="0" bIns="0" rtlCol="0" anchor="t"/>
              <a:lstStyle/>
              <a:p>
                <a:pPr algn="l" latinLnBrk="1">
                  <a:lnSpc>
                    <a:spcPts val="8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d>
                              <m:dPr>
                                <m:beg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e>
                            </m:d>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e>
                            </m:d>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作出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的图象如图</a:t>
                </a:r>
                <a:r>
                  <a:rPr lang="en-US" altLang="zh-CN" b="0" i="0" dirty="0">
                    <a:solidFill>
                      <a:srgbClr val="003760"/>
                    </a:solidFill>
                    <a:latin typeface="Times New Roman" pitchFamily="34" charset="0"/>
                    <a:ea typeface="微软雅黑" pitchFamily="34" charset="-122"/>
                    <a:cs typeface="Times New Roman" pitchFamily="34" charset="-120"/>
                  </a:rPr>
                  <a:t>，观察图象可知，</a:t>
                </a:r>
                <a:endParaRPr lang="en-US" altLang="zh-CN" dirty="0"/>
              </a:p>
            </p:txBody>
          </p:sp>
        </mc:Choice>
        <mc:Fallback xmlns="">
          <p:sp>
            <p:nvSpPr>
              <p:cNvPr id="3" name="QC_6_AS.104_2#5587ae451?htil=3&amp;vaa=1&amp;vcp=1&amp;vop=1&amp;pid=5df68a48c&amp;color=0,55,96&amp;vtp=1&amp;bbb=1&amp;hb=1&amp;hs=1">
                <a:extLst>
                  <a:ext uri="{FF2B5EF4-FFF2-40B4-BE49-F238E27FC236}">
                    <a16:creationId xmlns:a16="http://schemas.microsoft.com/office/drawing/2014/main" id="{6E24365D-44AC-0D71-E17E-194B9D53D870}"/>
                  </a:ext>
                </a:extLst>
              </p:cNvPr>
              <p:cNvSpPr>
                <a:spLocks noRot="1" noChangeAspect="1" noMove="1" noResize="1" noEditPoints="1" noAdjustHandles="1" noChangeArrowheads="1" noChangeShapeType="1" noTextEdit="1"/>
              </p:cNvSpPr>
              <p:nvPr/>
            </p:nvSpPr>
            <p:spPr>
              <a:xfrm>
                <a:off x="502920" y="1407700"/>
                <a:ext cx="7562088" cy="1471930"/>
              </a:xfrm>
              <a:prstGeom prst="rect">
                <a:avLst/>
              </a:prstGeom>
              <a:blipFill>
                <a:blip r:embed="rId3"/>
                <a:stretch>
                  <a:fillRect l="-1935" b="-954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6_AS.104_3#5587ae451?htil=3&amp;vaa=1&amp;vcp=1&amp;vop=1&amp;pid=5df68a48c&amp;color=0,55,96&amp;vtp=1&amp;bbb=1&amp;hb=1&amp;hs=1">
                <a:extLst>
                  <a:ext uri="{FF2B5EF4-FFF2-40B4-BE49-F238E27FC236}">
                    <a16:creationId xmlns:a16="http://schemas.microsoft.com/office/drawing/2014/main" id="{B4DAD03B-D4CC-9981-886B-286056360E8E}"/>
                  </a:ext>
                </a:extLst>
              </p:cNvPr>
              <p:cNvSpPr/>
              <p:nvPr/>
            </p:nvSpPr>
            <p:spPr>
              <a:xfrm>
                <a:off x="502920" y="2888619"/>
                <a:ext cx="7562088" cy="773240"/>
              </a:xfrm>
              <a:prstGeom prst="rect">
                <a:avLst/>
              </a:prstGeom>
              <a:noFill/>
              <a:ln/>
            </p:spPr>
            <p:txBody>
              <a:bodyPr wrap="none" lIns="0" tIns="0" rIns="0" bIns="0" rtlCol="0" anchor="t"/>
              <a:lstStyle/>
              <a:p>
                <a:pPr algn="l"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，A错误；</a:t>
                </a:r>
                <a:endParaRPr lang="en-US" altLang="zh-CN" sz="100" dirty="0"/>
              </a:p>
              <a:p>
                <a:pPr latinLnBrk="1">
                  <a:lnSpc>
                    <a:spcPts val="31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的图象没有对称中心，B</a:t>
                </a:r>
                <a:r>
                  <a:rPr lang="en-US" altLang="zh-CN" sz="1800" b="0" i="0">
                    <a:solidFill>
                      <a:srgbClr val="003760"/>
                    </a:solidFill>
                    <a:latin typeface="Times New Roman" pitchFamily="34" charset="0"/>
                    <a:ea typeface="微软雅黑" pitchFamily="34" charset="-122"/>
                    <a:cs typeface="Times New Roman" pitchFamily="34" charset="-120"/>
                  </a:rPr>
                  <a:t>错误；</a:t>
                </a:r>
                <a:endParaRPr lang="en-US" altLang="zh-CN" sz="100" dirty="0"/>
              </a:p>
            </p:txBody>
          </p:sp>
        </mc:Choice>
        <mc:Fallback xmlns="">
          <p:sp>
            <p:nvSpPr>
              <p:cNvPr id="4" name="QC_6_AS.104_3#5587ae451?htil=3&amp;vaa=1&amp;vcp=1&amp;vop=1&amp;pid=5df68a48c&amp;color=0,55,96&amp;vtp=1&amp;bbb=1&amp;hb=1&amp;hs=1">
                <a:extLst>
                  <a:ext uri="{FF2B5EF4-FFF2-40B4-BE49-F238E27FC236}">
                    <a16:creationId xmlns:a16="http://schemas.microsoft.com/office/drawing/2014/main" id="{B4DAD03B-D4CC-9981-886B-286056360E8E}"/>
                  </a:ext>
                </a:extLst>
              </p:cNvPr>
              <p:cNvSpPr>
                <a:spLocks noRot="1" noChangeAspect="1" noMove="1" noResize="1" noEditPoints="1" noAdjustHandles="1" noChangeArrowheads="1" noChangeShapeType="1" noTextEdit="1"/>
              </p:cNvSpPr>
              <p:nvPr/>
            </p:nvSpPr>
            <p:spPr>
              <a:xfrm>
                <a:off x="502920" y="2888619"/>
                <a:ext cx="7562088" cy="773240"/>
              </a:xfrm>
              <a:prstGeom prst="rect">
                <a:avLst/>
              </a:prstGeom>
              <a:blipFill>
                <a:blip r:embed="rId4"/>
                <a:stretch>
                  <a:fillRect l="-1452" b="-17323"/>
                </a:stretch>
              </a:blipFill>
              <a:ln/>
            </p:spPr>
            <p:txBody>
              <a:bodyPr/>
              <a:lstStyle/>
              <a:p>
                <a:r>
                  <a:rPr lang="zh-CN" altLang="en-US">
                    <a:noFill/>
                  </a:rPr>
                  <a:t> </a:t>
                </a:r>
              </a:p>
            </p:txBody>
          </p:sp>
        </mc:Fallback>
      </mc:AlternateContent>
      <p:sp>
        <p:nvSpPr>
          <p:cNvPr id="5" name="QC_6_AN.106_1#5587ae451?vaa=1&amp;vcp=1&amp;vop=1&amp;pid=5df68a48c&amp;color=0,55,96&amp;vtp=1&amp;bbb=1">
            <a:extLst>
              <a:ext uri="{FF2B5EF4-FFF2-40B4-BE49-F238E27FC236}">
                <a16:creationId xmlns:a16="http://schemas.microsoft.com/office/drawing/2014/main" id="{A3F88A39-BCFB-5E56-24D7-E51870A4BD27}"/>
              </a:ext>
            </a:extLst>
          </p:cNvPr>
          <p:cNvSpPr/>
          <p:nvPr/>
        </p:nvSpPr>
        <p:spPr>
          <a:xfrm>
            <a:off x="502920" y="4929001"/>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CD</a:t>
            </a:r>
            <a:endParaRPr lang="en-US" altLang="zh-CN" sz="2000" dirty="0"/>
          </a:p>
        </p:txBody>
      </p:sp>
      <mc:AlternateContent xmlns:mc="http://schemas.openxmlformats.org/markup-compatibility/2006" xmlns:a14="http://schemas.microsoft.com/office/drawing/2010/main">
        <mc:Choice Requires="a14">
          <p:sp>
            <p:nvSpPr>
              <p:cNvPr id="6" name="QC_6_AS.104_3#5587ae451?htil=3&amp;vaa=1&amp;vcp=1&amp;vop=1&amp;pid=5df68a48c&amp;color=0,55,96&amp;vtp=1&amp;bbb=1&amp;hb=1&amp;hs=1">
                <a:extLst>
                  <a:ext uri="{FF2B5EF4-FFF2-40B4-BE49-F238E27FC236}">
                    <a16:creationId xmlns:a16="http://schemas.microsoft.com/office/drawing/2014/main" id="{2169FDAE-4656-13B7-A068-C348DC7DB4A5}"/>
                  </a:ext>
                </a:extLst>
              </p:cNvPr>
              <p:cNvSpPr/>
              <p:nvPr/>
            </p:nvSpPr>
            <p:spPr>
              <a:xfrm>
                <a:off x="502920" y="3661859"/>
                <a:ext cx="10572016" cy="1257300"/>
              </a:xfrm>
              <a:prstGeom prst="rect">
                <a:avLst/>
              </a:prstGeom>
              <a:noFill/>
              <a:ln/>
            </p:spPr>
            <p:txBody>
              <a:bodyPr wrap="none" lIns="0" tIns="0" rIns="0" bIns="0" rtlCol="0" anchor="t"/>
              <a:lstStyle/>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的值域为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，C正确；</a:t>
                </a:r>
                <a:endParaRPr lang="en-US" altLang="zh-CN" sz="1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不</a:t>
                </a:r>
                <a:r>
                  <a:rPr lang="en-US" altLang="zh-CN" sz="1800" b="0" i="0">
                    <a:solidFill>
                      <a:srgbClr val="003760"/>
                    </a:solidFill>
                    <a:latin typeface="Times New Roman" pitchFamily="34" charset="0"/>
                    <a:ea typeface="微软雅黑" pitchFamily="34" charset="-122"/>
                    <a:cs typeface="Times New Roman" pitchFamily="34" charset="-120"/>
                  </a:rPr>
                  <a:t>等式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)&gt;2</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&gt;2</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&gt;1</m:t>
                    </m:r>
                  </m:oMath>
                </a14:m>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)&gt;2</m:t>
                    </m:r>
                  </m:oMath>
                </a14:m>
                <a:r>
                  <a:rPr lang="en-US" altLang="zh-CN" b="0" i="0">
                    <a:solidFill>
                      <a:srgbClr val="003760"/>
                    </a:solidFill>
                    <a:latin typeface="Times New Roman" pitchFamily="34" charset="0"/>
                    <a:ea typeface="微软雅黑" pitchFamily="34" charset="-122"/>
                    <a:cs typeface="Times New Roman" pitchFamily="34" charset="-120"/>
                  </a:rPr>
                  <a:t>的解集为</a:t>
                </a:r>
                <a14:m>
                  <m:oMath xmlns:m="http://schemas.openxmlformats.org/officeDocument/2006/math">
                    <m:d>
                      <m:d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dPr>
                      <m:e>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e>
                    </m:d>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，D正确.故选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CD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sz="100" dirty="0"/>
              </a:p>
            </p:txBody>
          </p:sp>
        </mc:Choice>
        <mc:Fallback xmlns="">
          <p:sp>
            <p:nvSpPr>
              <p:cNvPr id="6" name="QC_6_AS.104_3#5587ae451?htil=3&amp;vaa=1&amp;vcp=1&amp;vop=1&amp;pid=5df68a48c&amp;color=0,55,96&amp;vtp=1&amp;bbb=1&amp;hb=1&amp;hs=1">
                <a:extLst>
                  <a:ext uri="{FF2B5EF4-FFF2-40B4-BE49-F238E27FC236}">
                    <a16:creationId xmlns:a16="http://schemas.microsoft.com/office/drawing/2014/main" id="{2169FDAE-4656-13B7-A068-C348DC7DB4A5}"/>
                  </a:ext>
                </a:extLst>
              </p:cNvPr>
              <p:cNvSpPr>
                <a:spLocks noRot="1" noChangeAspect="1" noMove="1" noResize="1" noEditPoints="1" noAdjustHandles="1" noChangeArrowheads="1" noChangeShapeType="1" noTextEdit="1"/>
              </p:cNvSpPr>
              <p:nvPr/>
            </p:nvSpPr>
            <p:spPr>
              <a:xfrm>
                <a:off x="502920" y="3661859"/>
                <a:ext cx="10572016" cy="1257300"/>
              </a:xfrm>
              <a:prstGeom prst="rect">
                <a:avLst/>
              </a:prstGeom>
              <a:blipFill>
                <a:blip r:embed="rId5"/>
                <a:stretch>
                  <a:fillRect l="-1384" r="-3230" b="-5825"/>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29643427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anim calcmode="lin" valueType="num">
                                      <p:cBhvr>
                                        <p:cTn id="13" dur="500" fill="hold"/>
                                        <p:tgtEl>
                                          <p:spTgt spid="3">
                                            <p:bg/>
                                          </p:spTgt>
                                        </p:tgtEl>
                                        <p:attrNameLst>
                                          <p:attrName>ppt_x</p:attrName>
                                        </p:attrNameLst>
                                      </p:cBhvr>
                                      <p:tavLst>
                                        <p:tav tm="0">
                                          <p:val>
                                            <p:strVal val="#ppt_x"/>
                                          </p:val>
                                        </p:tav>
                                        <p:tav tm="100000">
                                          <p:val>
                                            <p:strVal val="#ppt_x"/>
                                          </p:val>
                                        </p:tav>
                                      </p:tavLst>
                                    </p:anim>
                                    <p:anim calcmode="lin" valueType="num">
                                      <p:cBhvr>
                                        <p:cTn id="14" dur="500" fill="hold"/>
                                        <p:tgtEl>
                                          <p:spTgt spid="3">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anim calcmode="lin" valueType="num">
                                      <p:cBhvr>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bg/>
                                          </p:spTgt>
                                        </p:tgtEl>
                                        <p:attrNameLst>
                                          <p:attrName>style.visibility</p:attrName>
                                        </p:attrNameLst>
                                      </p:cBhvr>
                                      <p:to>
                                        <p:strVal val="visible"/>
                                      </p:to>
                                    </p:set>
                                    <p:animEffect transition="in" filter="fade">
                                      <p:cBhvr>
                                        <p:cTn id="27" dur="500"/>
                                        <p:tgtEl>
                                          <p:spTgt spid="4">
                                            <p:bg/>
                                          </p:spTgt>
                                        </p:tgtEl>
                                      </p:cBhvr>
                                    </p:animEffect>
                                    <p:anim calcmode="lin" valueType="num">
                                      <p:cBhvr>
                                        <p:cTn id="28" dur="500" fill="hold"/>
                                        <p:tgtEl>
                                          <p:spTgt spid="4">
                                            <p:bg/>
                                          </p:spTgt>
                                        </p:tgtEl>
                                        <p:attrNameLst>
                                          <p:attrName>ppt_x</p:attrName>
                                        </p:attrNameLst>
                                      </p:cBhvr>
                                      <p:tavLst>
                                        <p:tav tm="0">
                                          <p:val>
                                            <p:strVal val="#ppt_x"/>
                                          </p:val>
                                        </p:tav>
                                        <p:tav tm="100000">
                                          <p:val>
                                            <p:strVal val="#ppt_x"/>
                                          </p:val>
                                        </p:tav>
                                      </p:tavLst>
                                    </p:anim>
                                    <p:anim calcmode="lin" valueType="num">
                                      <p:cBhvr>
                                        <p:cTn id="29" dur="500" fill="hold"/>
                                        <p:tgtEl>
                                          <p:spTgt spid="4">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0" end="0"/>
                                            </p:txEl>
                                          </p:spTgt>
                                        </p:tgtEl>
                                        <p:attrNameLst>
                                          <p:attrName>style.visibility</p:attrName>
                                        </p:attrNameLst>
                                      </p:cBhvr>
                                      <p:to>
                                        <p:strVal val="visible"/>
                                      </p:to>
                                    </p:set>
                                    <p:animEffect transition="in" filter="fade">
                                      <p:cBhvr>
                                        <p:cTn id="32" dur="500"/>
                                        <p:tgtEl>
                                          <p:spTgt spid="4">
                                            <p:txEl>
                                              <p:pRg st="0" end="0"/>
                                            </p:txEl>
                                          </p:spTgt>
                                        </p:tgtEl>
                                      </p:cBhvr>
                                    </p:animEffect>
                                    <p:anim calcmode="lin" valueType="num">
                                      <p:cBhvr>
                                        <p:cTn id="3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1" end="1"/>
                                            </p:txEl>
                                          </p:spTgt>
                                        </p:tgtEl>
                                        <p:attrNameLst>
                                          <p:attrName>style.visibility</p:attrName>
                                        </p:attrNameLst>
                                      </p:cBhvr>
                                      <p:to>
                                        <p:strVal val="visible"/>
                                      </p:to>
                                    </p:set>
                                    <p:animEffect transition="in" filter="fade">
                                      <p:cBhvr>
                                        <p:cTn id="37" dur="500"/>
                                        <p:tgtEl>
                                          <p:spTgt spid="4">
                                            <p:txEl>
                                              <p:pRg st="1" end="1"/>
                                            </p:txEl>
                                          </p:spTgt>
                                        </p:tgtEl>
                                      </p:cBhvr>
                                    </p:animEffect>
                                    <p:anim calcmode="lin" valueType="num">
                                      <p:cBhvr>
                                        <p:cTn id="3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1" end="1"/>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bg/>
                                          </p:spTgt>
                                        </p:tgtEl>
                                        <p:attrNameLst>
                                          <p:attrName>style.visibility</p:attrName>
                                        </p:attrNameLst>
                                      </p:cBhvr>
                                      <p:to>
                                        <p:strVal val="visible"/>
                                      </p:to>
                                    </p:set>
                                    <p:animEffect transition="in" filter="fade">
                                      <p:cBhvr>
                                        <p:cTn id="42" dur="500"/>
                                        <p:tgtEl>
                                          <p:spTgt spid="6">
                                            <p:bg/>
                                          </p:spTgt>
                                        </p:tgtEl>
                                      </p:cBhvr>
                                    </p:animEffect>
                                    <p:anim calcmode="lin" valueType="num">
                                      <p:cBhvr>
                                        <p:cTn id="43" dur="500" fill="hold"/>
                                        <p:tgtEl>
                                          <p:spTgt spid="6">
                                            <p:bg/>
                                          </p:spTgt>
                                        </p:tgtEl>
                                        <p:attrNameLst>
                                          <p:attrName>ppt_x</p:attrName>
                                        </p:attrNameLst>
                                      </p:cBhvr>
                                      <p:tavLst>
                                        <p:tav tm="0">
                                          <p:val>
                                            <p:strVal val="#ppt_x"/>
                                          </p:val>
                                        </p:tav>
                                        <p:tav tm="100000">
                                          <p:val>
                                            <p:strVal val="#ppt_x"/>
                                          </p:val>
                                        </p:tav>
                                      </p:tavLst>
                                    </p:anim>
                                    <p:anim calcmode="lin" valueType="num">
                                      <p:cBhvr>
                                        <p:cTn id="44" dur="500" fill="hold"/>
                                        <p:tgtEl>
                                          <p:spTgt spid="6">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fade">
                                      <p:cBhvr>
                                        <p:cTn id="47" dur="500"/>
                                        <p:tgtEl>
                                          <p:spTgt spid="6">
                                            <p:txEl>
                                              <p:pRg st="0" end="0"/>
                                            </p:txEl>
                                          </p:spTgt>
                                        </p:tgtEl>
                                      </p:cBhvr>
                                    </p:animEffect>
                                    <p:anim calcmode="lin" valueType="num">
                                      <p:cBhvr>
                                        <p:cTn id="4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1" end="1"/>
                                            </p:txEl>
                                          </p:spTgt>
                                        </p:tgtEl>
                                        <p:attrNameLst>
                                          <p:attrName>style.visibility</p:attrName>
                                        </p:attrNameLst>
                                      </p:cBhvr>
                                      <p:to>
                                        <p:strVal val="visible"/>
                                      </p:to>
                                    </p:set>
                                    <p:animEffect transition="in" filter="fade">
                                      <p:cBhvr>
                                        <p:cTn id="52" dur="500"/>
                                        <p:tgtEl>
                                          <p:spTgt spid="6">
                                            <p:txEl>
                                              <p:pRg st="1" end="1"/>
                                            </p:txEl>
                                          </p:spTgt>
                                        </p:tgtEl>
                                      </p:cBhvr>
                                    </p:animEffect>
                                    <p:anim calcmode="lin" valueType="num">
                                      <p:cBhvr>
                                        <p:cTn id="5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1" end="1"/>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xEl>
                                              <p:pRg st="2" end="2"/>
                                            </p:txEl>
                                          </p:spTgt>
                                        </p:tgtEl>
                                        <p:attrNameLst>
                                          <p:attrName>style.visibility</p:attrName>
                                        </p:attrNameLst>
                                      </p:cBhvr>
                                      <p:to>
                                        <p:strVal val="visible"/>
                                      </p:to>
                                    </p:set>
                                    <p:animEffect transition="in" filter="fade">
                                      <p:cBhvr>
                                        <p:cTn id="57" dur="500"/>
                                        <p:tgtEl>
                                          <p:spTgt spid="6">
                                            <p:txEl>
                                              <p:pRg st="2" end="2"/>
                                            </p:txEl>
                                          </p:spTgt>
                                        </p:tgtEl>
                                      </p:cBhvr>
                                    </p:animEffect>
                                    <p:anim calcmode="lin" valueType="num">
                                      <p:cBhvr>
                                        <p:cTn id="5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59"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5">
                                            <p:bg/>
                                          </p:spTgt>
                                        </p:tgtEl>
                                        <p:attrNameLst>
                                          <p:attrName>style.visibility</p:attrName>
                                        </p:attrNameLst>
                                      </p:cBhvr>
                                      <p:to>
                                        <p:strVal val="visible"/>
                                      </p:to>
                                    </p:set>
                                    <p:animEffect transition="in" filter="fade">
                                      <p:cBhvr>
                                        <p:cTn id="64" dur="500"/>
                                        <p:tgtEl>
                                          <p:spTgt spid="5">
                                            <p:bg/>
                                          </p:spTgt>
                                        </p:tgtEl>
                                      </p:cBhvr>
                                    </p:animEffect>
                                    <p:anim calcmode="lin" valueType="num">
                                      <p:cBhvr>
                                        <p:cTn id="65" dur="500" fill="hold"/>
                                        <p:tgtEl>
                                          <p:spTgt spid="5">
                                            <p:bg/>
                                          </p:spTgt>
                                        </p:tgtEl>
                                        <p:attrNameLst>
                                          <p:attrName>ppt_x</p:attrName>
                                        </p:attrNameLst>
                                      </p:cBhvr>
                                      <p:tavLst>
                                        <p:tav tm="0">
                                          <p:val>
                                            <p:strVal val="#ppt_x"/>
                                          </p:val>
                                        </p:tav>
                                        <p:tav tm="100000">
                                          <p:val>
                                            <p:strVal val="#ppt_x"/>
                                          </p:val>
                                        </p:tav>
                                      </p:tavLst>
                                    </p:anim>
                                    <p:anim calcmode="lin" valueType="num">
                                      <p:cBhvr>
                                        <p:cTn id="66" dur="500" fill="hold"/>
                                        <p:tgtEl>
                                          <p:spTgt spid="5">
                                            <p:bg/>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5">
                                            <p:txEl>
                                              <p:pRg st="0" end="0"/>
                                            </p:txEl>
                                          </p:spTgt>
                                        </p:tgtEl>
                                        <p:attrNameLst>
                                          <p:attrName>style.visibility</p:attrName>
                                        </p:attrNameLst>
                                      </p:cBhvr>
                                      <p:to>
                                        <p:strVal val="visible"/>
                                      </p:to>
                                    </p:set>
                                    <p:animEffect transition="in" filter="fade">
                                      <p:cBhvr>
                                        <p:cTn id="69" dur="500"/>
                                        <p:tgtEl>
                                          <p:spTgt spid="5">
                                            <p:txEl>
                                              <p:pRg st="0" end="0"/>
                                            </p:txEl>
                                          </p:spTgt>
                                        </p:tgtEl>
                                      </p:cBhvr>
                                    </p:animEffect>
                                    <p:anim calcmode="lin" valueType="num">
                                      <p:cBhvr>
                                        <p:cTn id="7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07_1#b1f646bdd?vaa=1&amp;vcp=1&amp;vop=1&amp;pid=5df68a48c&amp;color=0,55,96&amp;vtp=1&amp;bt=1&amp;bbb=1"/>
              <p:cNvSpPr/>
              <p:nvPr/>
            </p:nvSpPr>
            <p:spPr>
              <a:xfrm>
                <a:off x="502920" y="2534875"/>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8-2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)=2023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+2024</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107_1#b1f646bdd?vaa=1&amp;vcp=1&amp;vop=1&amp;pid=5df68a48c&amp;color=0,55,96&amp;vtp=1&amp;bt=1&amp;bbb=1"/>
              <p:cNvSpPr>
                <a:spLocks noRot="1" noChangeAspect="1" noMove="1" noResize="1" noEditPoints="1" noAdjustHandles="1" noChangeArrowheads="1" noChangeShapeType="1" noTextEdit="1"/>
              </p:cNvSpPr>
              <p:nvPr/>
            </p:nvSpPr>
            <p:spPr>
              <a:xfrm>
                <a:off x="502920" y="2534875"/>
                <a:ext cx="10570464" cy="360680"/>
              </a:xfrm>
              <a:prstGeom prst="rect">
                <a:avLst/>
              </a:prstGeom>
              <a:blipFill>
                <a:blip r:embed="rId3"/>
                <a:stretch>
                  <a:fillRect l="-1384" t="-3390"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09_1#b1f646bdd.blank?vaa=1&amp;vcp=1&amp;vop=1&amp;pid=5df68a48c&amp;color=0,55,96&amp;vpa=23&amp;vtp=1&amp;bbb=1"/>
              <p:cNvSpPr/>
              <p:nvPr/>
            </p:nvSpPr>
            <p:spPr>
              <a:xfrm>
                <a:off x="9158415" y="2547511"/>
                <a:ext cx="461963" cy="294577"/>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09_1#b1f646bdd.blank?vaa=1&amp;vcp=1&amp;vop=1&amp;pid=5df68a48c&amp;color=0,55,96&amp;vpa=23&amp;vtp=1&amp;bbb=1"/>
              <p:cNvSpPr>
                <a:spLocks noRot="1" noChangeAspect="1" noMove="1" noResize="1" noEditPoints="1" noAdjustHandles="1" noChangeArrowheads="1" noChangeShapeType="1" noTextEdit="1"/>
              </p:cNvSpPr>
              <p:nvPr/>
            </p:nvSpPr>
            <p:spPr>
              <a:xfrm>
                <a:off x="9158415" y="2547511"/>
                <a:ext cx="461963" cy="294577"/>
              </a:xfrm>
              <a:prstGeom prst="rect">
                <a:avLst/>
              </a:prstGeom>
              <a:blipFill>
                <a:blip r:embed="rId4"/>
                <a:stretch>
                  <a:fillRect r="-5263" b="-12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08_1#b1f646bdd?vaa=1&amp;vcp=1&amp;vop=1&amp;pid=5df68a48c&amp;color=0,55,96&amp;vtp=1&amp;bbb=1"/>
              <p:cNvSpPr/>
              <p:nvPr/>
            </p:nvSpPr>
            <p:spPr>
              <a:xfrm>
                <a:off x="502920" y="2905460"/>
                <a:ext cx="10570464"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023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024</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为奇函数，得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100"/>
                  </a:lnSpc>
                </a:pPr>
                <a:endParaRPr lang="en-US" altLang="zh-CN" sz="1800" dirty="0"/>
              </a:p>
            </p:txBody>
          </p:sp>
        </mc:Choice>
        <mc:Fallback xmlns="">
          <p:sp>
            <p:nvSpPr>
              <p:cNvPr id="4" name="QB_6_AS.108_1#b1f646bdd?vaa=1&amp;vcp=1&amp;vop=1&amp;pid=5df68a48c&amp;color=0,55,96&amp;vtp=1&amp;bbb=1"/>
              <p:cNvSpPr>
                <a:spLocks noRot="1" noChangeAspect="1" noMove="1" noResize="1" noEditPoints="1" noAdjustHandles="1" noChangeArrowheads="1" noChangeShapeType="1" noTextEdit="1"/>
              </p:cNvSpPr>
              <p:nvPr/>
            </p:nvSpPr>
            <p:spPr>
              <a:xfrm>
                <a:off x="502920" y="2905460"/>
                <a:ext cx="10570464" cy="838200"/>
              </a:xfrm>
              <a:prstGeom prst="rect">
                <a:avLst/>
              </a:prstGeom>
              <a:blipFill>
                <a:blip r:embed="rId5"/>
                <a:stretch>
                  <a:fillRect l="-1384" b="-1094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6_AS.108_1#b1f646bdd?vaa=1&amp;vcp=1&amp;vop=1&amp;pid=5df68a48c&amp;color=0,55,96&amp;vtp=1&amp;bbb=1&amp;hb=1">
                <a:extLst>
                  <a:ext uri="{FF2B5EF4-FFF2-40B4-BE49-F238E27FC236}">
                    <a16:creationId xmlns:a16="http://schemas.microsoft.com/office/drawing/2014/main" id="{88CDC4EF-C610-C26A-D2B5-A38B90F2BD63}"/>
                  </a:ext>
                </a:extLst>
              </p:cNvPr>
              <p:cNvSpPr/>
              <p:nvPr/>
            </p:nvSpPr>
            <p:spPr>
              <a:xfrm>
                <a:off x="502920" y="3743660"/>
                <a:ext cx="10570464" cy="770065"/>
              </a:xfrm>
              <a:prstGeom prst="rect">
                <a:avLst/>
              </a:prstGeom>
              <a:noFill/>
              <a:ln/>
            </p:spPr>
            <p:txBody>
              <a:bodyPr wrap="square" lIns="0" tIns="0" rIns="0" bIns="0" rtlCol="0" anchor="t"/>
              <a:lstStyle/>
              <a:p>
                <a:pPr latinLnBrk="1">
                  <a:lnSpc>
                    <a:spcPts val="32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(−1)+</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(0)+</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(1)+</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(−2)−1+</m:t>
                    </m:r>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(−1)−1+</m:t>
                    </m:r>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(0)−1+</m:t>
                    </m:r>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(1)−1+</m:t>
                    </m:r>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(2)−1=−</m:t>
                    </m:r>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(1)+</m:t>
                    </m:r>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(1)+</m:t>
                    </m:r>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(0)−5=−5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B_6_AS.108_1#b1f646bdd?vaa=1&amp;vcp=1&amp;vop=1&amp;pid=5df68a48c&amp;color=0,55,96&amp;vtp=1&amp;bbb=1&amp;hb=1">
                <a:extLst>
                  <a:ext uri="{FF2B5EF4-FFF2-40B4-BE49-F238E27FC236}">
                    <a16:creationId xmlns:a16="http://schemas.microsoft.com/office/drawing/2014/main" id="{88CDC4EF-C610-C26A-D2B5-A38B90F2BD63}"/>
                  </a:ext>
                </a:extLst>
              </p:cNvPr>
              <p:cNvSpPr>
                <a:spLocks noRot="1" noChangeAspect="1" noMove="1" noResize="1" noEditPoints="1" noAdjustHandles="1" noChangeArrowheads="1" noChangeShapeType="1" noTextEdit="1"/>
              </p:cNvSpPr>
              <p:nvPr/>
            </p:nvSpPr>
            <p:spPr>
              <a:xfrm>
                <a:off x="502920" y="3743660"/>
                <a:ext cx="10570464" cy="770065"/>
              </a:xfrm>
              <a:prstGeom prst="rect">
                <a:avLst/>
              </a:prstGeom>
              <a:blipFill>
                <a:blip r:embed="rId6"/>
                <a:stretch>
                  <a:fillRect l="-1384" b="-1904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bg/>
                                          </p:spTgt>
                                        </p:tgtEl>
                                        <p:attrNameLst>
                                          <p:attrName>style.visibility</p:attrName>
                                        </p:attrNameLst>
                                      </p:cBhvr>
                                      <p:to>
                                        <p:strVal val="visible"/>
                                      </p:to>
                                    </p:set>
                                    <p:animEffect transition="in" filter="fade">
                                      <p:cBhvr>
                                        <p:cTn id="22" dur="500"/>
                                        <p:tgtEl>
                                          <p:spTgt spid="6">
                                            <p:bg/>
                                          </p:spTgt>
                                        </p:tgtEl>
                                      </p:cBhvr>
                                    </p:animEffect>
                                    <p:anim calcmode="lin" valueType="num">
                                      <p:cBhvr>
                                        <p:cTn id="23" dur="500" fill="hold"/>
                                        <p:tgtEl>
                                          <p:spTgt spid="6">
                                            <p:bg/>
                                          </p:spTgt>
                                        </p:tgtEl>
                                        <p:attrNameLst>
                                          <p:attrName>ppt_x</p:attrName>
                                        </p:attrNameLst>
                                      </p:cBhvr>
                                      <p:tavLst>
                                        <p:tav tm="0">
                                          <p:val>
                                            <p:strVal val="#ppt_x"/>
                                          </p:val>
                                        </p:tav>
                                        <p:tav tm="100000">
                                          <p:val>
                                            <p:strVal val="#ppt_x"/>
                                          </p:val>
                                        </p:tav>
                                      </p:tavLst>
                                    </p:anim>
                                    <p:anim calcmode="lin" valueType="num">
                                      <p:cBhvr>
                                        <p:cTn id="24" dur="500" fill="hold"/>
                                        <p:tgtEl>
                                          <p:spTgt spid="6">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anim calcmode="lin" valueType="num">
                                      <p:cBhvr>
                                        <p:cTn id="2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pic>
        <p:nvPicPr>
          <p:cNvPr id="2" name="C_4#9f09b120d?vcp=1&amp;pid=ac5c51965&amp;color=0,55,96&amp;tib=255,255,255&amp;vtp=1&amp;bt=1" descr="preencoded.png"/>
          <p:cNvPicPr>
            <a:picLocks noChangeAspect="1"/>
          </p:cNvPicPr>
          <p:nvPr/>
        </p:nvPicPr>
        <p:blipFill>
          <a:blip r:embed="rId3"/>
          <a:stretch>
            <a:fillRect/>
          </a:stretch>
        </p:blipFill>
        <p:spPr>
          <a:xfrm>
            <a:off x="521208" y="792000"/>
            <a:ext cx="612648" cy="649224"/>
          </a:xfrm>
          <a:prstGeom prst="rect">
            <a:avLst/>
          </a:prstGeom>
        </p:spPr>
      </p:pic>
      <p:sp>
        <p:nvSpPr>
          <p:cNvPr id="3" name="C_4_BD#9f09b120d?vcp=1&amp;pid=ac5c51965&amp;color=61,88,159&amp;vtp=1&amp;bbb=1"/>
          <p:cNvSpPr/>
          <p:nvPr/>
        </p:nvSpPr>
        <p:spPr>
          <a:xfrm>
            <a:off x="1261872" y="856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solidFill>
                <a:srgbClr val="3D589F"/>
              </a:solidFill>
            </a:endParaRPr>
          </a:p>
        </p:txBody>
      </p:sp>
      <p:sp>
        <p:nvSpPr>
          <p:cNvPr id="4" name="C_5_BD#d74cc901f?vcp=1&amp;pid=9f09b120d&amp;color=0,55,96&amp;vtp=1&amp;bbb=1"/>
          <p:cNvSpPr/>
          <p:nvPr/>
        </p:nvSpPr>
        <p:spPr>
          <a:xfrm>
            <a:off x="502920" y="1571272"/>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A组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学业基础</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5" name="QC_6_BD.111_1#d032ff701?vaa=1&amp;vcp=1&amp;vop=1&amp;pid=d74cc901f&amp;color=0,55,96&amp;vtp=1&amp;bbb=1"/>
              <p:cNvSpPr/>
              <p:nvPr/>
            </p:nvSpPr>
            <p:spPr>
              <a:xfrm>
                <a:off x="502920" y="2022757"/>
                <a:ext cx="10570464" cy="50088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的值域是(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BD.111_1#d032ff701?vaa=1&amp;vcp=1&amp;vop=1&amp;pid=d74cc901f&amp;color=0,55,96&amp;vtp=1&amp;bbb=1"/>
              <p:cNvSpPr>
                <a:spLocks noRot="1" noChangeAspect="1" noMove="1" noResize="1" noEditPoints="1" noAdjustHandles="1" noChangeArrowheads="1" noChangeShapeType="1" noTextEdit="1"/>
              </p:cNvSpPr>
              <p:nvPr/>
            </p:nvSpPr>
            <p:spPr>
              <a:xfrm>
                <a:off x="502920" y="2022757"/>
                <a:ext cx="10570464" cy="500888"/>
              </a:xfrm>
              <a:prstGeom prst="rect">
                <a:avLst/>
              </a:prstGeom>
              <a:blipFill>
                <a:blip r:embed="rId4"/>
                <a:stretch>
                  <a:fillRect l="-1384" b="-15854"/>
                </a:stretch>
              </a:blipFill>
              <a:ln/>
            </p:spPr>
            <p:txBody>
              <a:bodyPr/>
              <a:lstStyle/>
              <a:p>
                <a:r>
                  <a:rPr lang="zh-CN" altLang="en-US">
                    <a:noFill/>
                  </a:rPr>
                  <a:t> </a:t>
                </a:r>
              </a:p>
            </p:txBody>
          </p:sp>
        </mc:Fallback>
      </mc:AlternateContent>
      <p:sp>
        <p:nvSpPr>
          <p:cNvPr id="6" name="QC_6_AN.113_1#d032ff701.bracket?vaa=1&amp;vcp=1&amp;vop=1&amp;pid=d74cc901f&amp;color=0,55,96&amp;vpa=24&amp;vtp=1"/>
          <p:cNvSpPr/>
          <p:nvPr/>
        </p:nvSpPr>
        <p:spPr>
          <a:xfrm>
            <a:off x="4486275" y="218957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7" name="QC_6_BD.111_2#d032ff701.choices?vaa=1&amp;vcp=1&amp;vop=1&amp;pid=d74cc901f&amp;color=0,55,96&amp;vtp=1&amp;bbb=1"/>
              <p:cNvSpPr/>
              <p:nvPr/>
            </p:nvSpPr>
            <p:spPr>
              <a:xfrm>
                <a:off x="502920" y="2529423"/>
                <a:ext cx="10570464" cy="471424"/>
              </a:xfrm>
              <a:prstGeom prst="rect">
                <a:avLst/>
              </a:prstGeom>
              <a:noFill/>
              <a:ln/>
            </p:spPr>
            <p:txBody>
              <a:bodyPr wrap="none" lIns="0" tIns="0" rIns="0" bIns="0" rtlCol="0" anchor="t"/>
              <a:lstStyle/>
              <a:p>
                <a:pPr latinLnBrk="1">
                  <a:lnSpc>
                    <a:spcPts val="3800"/>
                  </a:lnSpc>
                  <a:tabLst>
                    <a:tab pos="2598166" algn="l"/>
                    <a:tab pos="5259832" algn="l"/>
                    <a:tab pos="80230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111_2#d032ff701.choices?vaa=1&amp;vcp=1&amp;vop=1&amp;pid=d74cc901f&amp;color=0,55,96&amp;vtp=1&amp;bbb=1"/>
              <p:cNvSpPr>
                <a:spLocks noRot="1" noChangeAspect="1" noMove="1" noResize="1" noEditPoints="1" noAdjustHandles="1" noChangeArrowheads="1" noChangeShapeType="1" noTextEdit="1"/>
              </p:cNvSpPr>
              <p:nvPr/>
            </p:nvSpPr>
            <p:spPr>
              <a:xfrm>
                <a:off x="502920" y="2529423"/>
                <a:ext cx="10570464" cy="471424"/>
              </a:xfrm>
              <a:prstGeom prst="rect">
                <a:avLst/>
              </a:prstGeom>
              <a:blipFill>
                <a:blip r:embed="rId5"/>
                <a:stretch>
                  <a:fillRect l="-1384" b="-168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112_1#d032ff701?vaa=1&amp;vcp=1&amp;vop=1&amp;pid=d74cc901f&amp;color=0,55,96&amp;vtp=1&amp;bbb=1&amp;hb=1"/>
              <p:cNvSpPr/>
              <p:nvPr/>
            </p:nvSpPr>
            <p:spPr>
              <a:xfrm>
                <a:off x="502920" y="3012023"/>
                <a:ext cx="10570464" cy="950659"/>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上单调递增，且</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，则所求函数的值域是</a:t>
                </a:r>
              </a:p>
              <a:p>
                <a:pPr latinLnBrk="1">
                  <a:lnSpc>
                    <a:spcPts val="35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(−1,</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8" name="QC_6_AS.112_1#d032ff701?vaa=1&amp;vcp=1&amp;vop=1&amp;pid=d74cc901f&amp;color=0,55,96&amp;vtp=1&amp;bbb=1&amp;hb=1"/>
              <p:cNvSpPr>
                <a:spLocks noRot="1" noChangeAspect="1" noMove="1" noResize="1" noEditPoints="1" noAdjustHandles="1" noChangeArrowheads="1" noChangeShapeType="1" noTextEdit="1"/>
              </p:cNvSpPr>
              <p:nvPr/>
            </p:nvSpPr>
            <p:spPr>
              <a:xfrm>
                <a:off x="502920" y="3012023"/>
                <a:ext cx="10570464" cy="950659"/>
              </a:xfrm>
              <a:prstGeom prst="rect">
                <a:avLst/>
              </a:prstGeom>
              <a:blipFill>
                <a:blip r:embed="rId6"/>
                <a:stretch>
                  <a:fillRect l="-1384" r="-58" b="-1474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15_1#473ddd56c?vaa=1&amp;vcp=1&amp;vop=1&amp;pid=d74cc901f&amp;color=0,55,96&amp;vtp=1&amp;bt=1&amp;bbb=1&amp;hb=1"/>
              <p:cNvSpPr/>
              <p:nvPr/>
            </p:nvSpPr>
            <p:spPr>
              <a:xfrm>
                <a:off x="502920" y="1809323"/>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在函数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①</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②</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③</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④</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中，最小正周期为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的所</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有函数为(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115_1#473ddd56c?vaa=1&amp;vcp=1&amp;vop=1&amp;pid=d74cc901f&amp;color=0,55,96&amp;vtp=1&amp;bt=1&amp;bbb=1&amp;hb=1"/>
              <p:cNvSpPr>
                <a:spLocks noRot="1" noChangeAspect="1" noMove="1" noResize="1" noEditPoints="1" noAdjustHandles="1" noChangeArrowheads="1" noChangeShapeType="1" noTextEdit="1"/>
              </p:cNvSpPr>
              <p:nvPr/>
            </p:nvSpPr>
            <p:spPr>
              <a:xfrm>
                <a:off x="502920" y="1809323"/>
                <a:ext cx="10570464" cy="909955"/>
              </a:xfrm>
              <a:prstGeom prst="rect">
                <a:avLst/>
              </a:prstGeom>
              <a:blipFill>
                <a:blip r:embed="rId3"/>
                <a:stretch>
                  <a:fillRect l="-1384" r="-1153" b="-15436"/>
                </a:stretch>
              </a:blipFill>
              <a:ln/>
            </p:spPr>
            <p:txBody>
              <a:bodyPr/>
              <a:lstStyle/>
              <a:p>
                <a:r>
                  <a:rPr lang="zh-CN" altLang="en-US">
                    <a:noFill/>
                  </a:rPr>
                  <a:t> </a:t>
                </a:r>
              </a:p>
            </p:txBody>
          </p:sp>
        </mc:Fallback>
      </mc:AlternateContent>
      <p:sp>
        <p:nvSpPr>
          <p:cNvPr id="3" name="QC_6_AN.117_1#473ddd56c.bracket?vaa=1&amp;vcp=1&amp;vop=1&amp;pid=d74cc901f&amp;color=0,55,96&amp;vpa=25&amp;vtp=1"/>
          <p:cNvSpPr/>
          <p:nvPr/>
        </p:nvSpPr>
        <p:spPr>
          <a:xfrm>
            <a:off x="1579245" y="243378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p:sp>
        <p:nvSpPr>
          <p:cNvPr id="4" name="QC_6_BD.115_2#473ddd56c.choices?vaa=1&amp;vcp=1&amp;vop=1&amp;pid=d74cc901f&amp;color=0,55,96&amp;vtp=1&amp;bbb=1"/>
          <p:cNvSpPr/>
          <p:nvPr/>
        </p:nvSpPr>
        <p:spPr>
          <a:xfrm>
            <a:off x="502920" y="2770903"/>
            <a:ext cx="10570464" cy="360680"/>
          </a:xfrm>
          <a:prstGeom prst="rect">
            <a:avLst/>
          </a:prstGeom>
          <a:noFill/>
          <a:ln/>
        </p:spPr>
        <p:txBody>
          <a:bodyPr wrap="none" lIns="0" tIns="0" rIns="0" bIns="0" rtlCol="0" anchor="t"/>
          <a:lstStyle/>
          <a:p>
            <a:pPr latinLnBrk="1">
              <a:lnSpc>
                <a:spcPts val="3200"/>
              </a:lnSpc>
              <a:tabLst>
                <a:tab pos="2652141" algn="l"/>
                <a:tab pos="5507482" algn="l"/>
                <a:tab pos="81342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①③④</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②④</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①③</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116_1#473ddd56c?vaa=1&amp;vcp=1&amp;vop=1&amp;pid=d74cc901f&amp;color=0,55,96&amp;vtp=1&amp;bbb=1"/>
              <p:cNvSpPr/>
              <p:nvPr/>
            </p:nvSpPr>
            <p:spPr>
              <a:xfrm>
                <a:off x="502920" y="3144220"/>
                <a:ext cx="10570464" cy="2078546"/>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①函数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不是周期函数；</a:t>
                </a:r>
                <a:endParaRPr lang="en-US" altLang="zh-CN" sz="1800" dirty="0">
                  <a:solidFill>
                    <a:srgbClr val="00376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②</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③</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④</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.故选A．</a:t>
                </a:r>
                <a:endParaRPr lang="en-US" altLang="zh-CN" sz="1800" dirty="0">
                  <a:solidFill>
                    <a:srgbClr val="003760"/>
                  </a:solidFill>
                </a:endParaRPr>
              </a:p>
            </p:txBody>
          </p:sp>
        </mc:Choice>
        <mc:Fallback xmlns="">
          <p:sp>
            <p:nvSpPr>
              <p:cNvPr id="5" name="QC_6_AS.116_1#473ddd56c?vaa=1&amp;vcp=1&amp;vop=1&amp;pid=d74cc901f&amp;color=0,55,96&amp;vtp=1&amp;bbb=1"/>
              <p:cNvSpPr>
                <a:spLocks noRot="1" noChangeAspect="1" noMove="1" noResize="1" noEditPoints="1" noAdjustHandles="1" noChangeArrowheads="1" noChangeShapeType="1" noTextEdit="1"/>
              </p:cNvSpPr>
              <p:nvPr/>
            </p:nvSpPr>
            <p:spPr>
              <a:xfrm>
                <a:off x="502920" y="3144220"/>
                <a:ext cx="10570464" cy="2078546"/>
              </a:xfrm>
              <a:prstGeom prst="rect">
                <a:avLst/>
              </a:prstGeom>
              <a:blipFill>
                <a:blip r:embed="rId4"/>
                <a:stretch>
                  <a:fillRect l="-1384" b="-38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19_1#aed25e0a9?vaa=1&amp;vcp=1&amp;vop=1&amp;pid=d74cc901f&amp;color=0,55,96&amp;vtp=1&amp;bt=1&amp;bbb=1"/>
              <p:cNvSpPr/>
              <p:nvPr/>
            </p:nvSpPr>
            <p:spPr>
              <a:xfrm>
                <a:off x="502920" y="991603"/>
                <a:ext cx="10570464" cy="506794"/>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在一个周期内的图象是(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19_1#aed25e0a9?vaa=1&amp;vcp=1&amp;vop=1&amp;pid=d74cc901f&amp;color=0,55,96&amp;vtp=1&amp;bt=1&amp;bbb=1"/>
              <p:cNvSpPr>
                <a:spLocks noRot="1" noChangeAspect="1" noMove="1" noResize="1" noEditPoints="1" noAdjustHandles="1" noChangeArrowheads="1" noChangeShapeType="1" noTextEdit="1"/>
              </p:cNvSpPr>
              <p:nvPr/>
            </p:nvSpPr>
            <p:spPr>
              <a:xfrm>
                <a:off x="502920" y="991603"/>
                <a:ext cx="10570464" cy="506794"/>
              </a:xfrm>
              <a:prstGeom prst="rect">
                <a:avLst/>
              </a:prstGeom>
              <a:blipFill>
                <a:blip r:embed="rId3"/>
                <a:stretch>
                  <a:fillRect l="-1384" b="-15663"/>
                </a:stretch>
              </a:blipFill>
              <a:ln/>
            </p:spPr>
            <p:txBody>
              <a:bodyPr/>
              <a:lstStyle/>
              <a:p>
                <a:r>
                  <a:rPr lang="zh-CN" altLang="en-US">
                    <a:noFill/>
                  </a:rPr>
                  <a:t> </a:t>
                </a:r>
              </a:p>
            </p:txBody>
          </p:sp>
        </mc:Fallback>
      </mc:AlternateContent>
      <p:sp>
        <p:nvSpPr>
          <p:cNvPr id="3" name="QC_6_AN.121_1#aed25e0a9.bracket?vaa=1&amp;vcp=1&amp;vop=1&amp;pid=d74cc901f&amp;color=0,55,96&amp;vpa=26&amp;vtp=1"/>
          <p:cNvSpPr/>
          <p:nvPr/>
        </p:nvSpPr>
        <p:spPr>
          <a:xfrm>
            <a:off x="5485956" y="117105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p:sp>
        <p:nvSpPr>
          <p:cNvPr id="4" name="QC_6_BD.119_2#aed25e0a9.choices?vaa=1&amp;vcp=1&amp;vop=1&amp;pid=d74cc901f&amp;color=0,55,96&amp;vtp=1&amp;bbb=1"/>
          <p:cNvSpPr/>
          <p:nvPr/>
        </p:nvSpPr>
        <p:spPr>
          <a:xfrm>
            <a:off x="502920" y="1626729"/>
            <a:ext cx="10570464" cy="1320419"/>
          </a:xfrm>
          <a:prstGeom prst="rect">
            <a:avLst/>
          </a:prstGeom>
          <a:noFill/>
          <a:ln/>
        </p:spPr>
        <p:txBody>
          <a:bodyPr wrap="none" lIns="0" tIns="0" rIns="0" bIns="0" rtlCol="0" anchor="t"/>
          <a:lstStyle/>
          <a:p>
            <a:pPr latinLnBrk="1">
              <a:lnSpc>
                <a:spcPts val="11800"/>
              </a:lnSpc>
              <a:tabLst>
                <a:tab pos="2775966" algn="l"/>
                <a:tab pos="5361432" algn="l"/>
                <a:tab pos="80611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62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62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66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SimSun" pitchFamily="34" charset="0"/>
                <a:ea typeface="SimSun" pitchFamily="34" charset="-122"/>
                <a:cs typeface="SimSun" pitchFamily="34" charset="-120"/>
              </a:rPr>
              <a:t> </a:t>
            </a:r>
            <a:r>
              <a:rPr lang="en-US" altLang="zh-CN" sz="66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endParaRPr lang="en-US" altLang="zh-CN" sz="900" dirty="0">
              <a:latin typeface="SimSun" panose="02010600030101010101" pitchFamily="2" charset="-122"/>
            </a:endParaRPr>
          </a:p>
        </p:txBody>
      </p:sp>
      <p:pic>
        <p:nvPicPr>
          <p:cNvPr id="5" name="QC_6_BD.119_2#aed25e0a9.choice_image?vaa=1&amp;vcp=1&amp;vop=1&amp;pid=d74cc901f&amp;color=0,55,96&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2362" y="1692896"/>
            <a:ext cx="1554480"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6_BD.119_2#aed25e0a9.choice_image?vaa=1&amp;vcp=1&amp;vop=1&amp;pid=d74cc901f&amp;color=0,55,96&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613309" y="1766048"/>
            <a:ext cx="1408176" cy="11887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6_BD.119_2#aed25e0a9.choice_image?vaa=1&amp;vcp=1&amp;vop=1&amp;pid=d74cc901f&amp;color=0,55,96&amp;tib=255,255,255&amp;iip=4&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214396" y="1628888"/>
            <a:ext cx="1490472"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6_BD.119_2#aed25e0a9.choice_image?vaa=1&amp;vcp=1&amp;vop=1&amp;pid=d74cc901f&amp;color=0,55,96&amp;tib=255,255,255&amp;iip=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8927116" y="1628888"/>
            <a:ext cx="1490472"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9" name="QC_6_AS.120_1#aed25e0a9?vaa=1&amp;vcp=1&amp;vop=1&amp;pid=d74cc901f&amp;color=0,55,96&amp;vtp=1&amp;bbb=1"/>
              <p:cNvSpPr/>
              <p:nvPr/>
            </p:nvSpPr>
            <p:spPr>
              <a:xfrm>
                <a:off x="502920" y="2952609"/>
                <a:ext cx="10570464" cy="305289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选项D的最小正周期</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，故D错误；</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的单调递增区间为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的单调递增区间为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29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dirty="0">
                    <a:solidFill>
                      <a:srgbClr val="003760"/>
                    </a:solidFill>
                    <a:latin typeface="Times New Roman" pitchFamily="34" charset="0"/>
                    <a:ea typeface="微软雅黑" pitchFamily="34" charset="-122"/>
                    <a:cs typeface="Times New Roman" pitchFamily="34" charset="-120"/>
                  </a:rPr>
                  <a:t>A正确，B,C错误.故选A.</a:t>
                </a:r>
                <a:endParaRPr lang="en-US" altLang="zh-CN" sz="1800" dirty="0">
                  <a:solidFill>
                    <a:srgbClr val="003760"/>
                  </a:solidFill>
                </a:endParaRPr>
              </a:p>
            </p:txBody>
          </p:sp>
        </mc:Choice>
        <mc:Fallback xmlns="">
          <p:sp>
            <p:nvSpPr>
              <p:cNvPr id="9" name="QC_6_AS.120_1#aed25e0a9?vaa=1&amp;vcp=1&amp;vop=1&amp;pid=d74cc901f&amp;color=0,55,96&amp;vtp=1&amp;bbb=1"/>
              <p:cNvSpPr>
                <a:spLocks noRot="1" noChangeAspect="1" noMove="1" noResize="1" noEditPoints="1" noAdjustHandles="1" noChangeArrowheads="1" noChangeShapeType="1" noTextEdit="1"/>
              </p:cNvSpPr>
              <p:nvPr/>
            </p:nvSpPr>
            <p:spPr>
              <a:xfrm>
                <a:off x="502920" y="2952609"/>
                <a:ext cx="10570464" cy="3052890"/>
              </a:xfrm>
              <a:prstGeom prst="rect">
                <a:avLst/>
              </a:prstGeom>
              <a:blipFill>
                <a:blip r:embed="rId8"/>
                <a:stretch>
                  <a:fillRect l="-1384" t="-1198" b="-45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anim calcmode="lin" valueType="num">
                                      <p:cBhvr>
                                        <p:cTn id="8" dur="500" fill="hold"/>
                                        <p:tgtEl>
                                          <p:spTgt spid="9">
                                            <p:bg/>
                                          </p:spTgt>
                                        </p:tgtEl>
                                        <p:attrNameLst>
                                          <p:attrName>ppt_x</p:attrName>
                                        </p:attrNameLst>
                                      </p:cBhvr>
                                      <p:tavLst>
                                        <p:tav tm="0">
                                          <p:val>
                                            <p:strVal val="#ppt_x"/>
                                          </p:val>
                                        </p:tav>
                                        <p:tav tm="100000">
                                          <p:val>
                                            <p:strVal val="#ppt_x"/>
                                          </p:val>
                                        </p:tav>
                                      </p:tavLst>
                                    </p:anim>
                                    <p:anim calcmode="lin" valueType="num">
                                      <p:cBhvr>
                                        <p:cTn id="9" dur="500" fill="hold"/>
                                        <p:tgtEl>
                                          <p:spTgt spid="9">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anim calcmode="lin" valueType="num">
                                      <p:cBhvr>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anim calcmode="lin" valueType="num">
                                      <p:cBhvr>
                                        <p:cTn id="2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9">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500"/>
                                        <p:tgtEl>
                                          <p:spTgt spid="9">
                                            <p:txEl>
                                              <p:pRg st="3" end="3"/>
                                            </p:txEl>
                                          </p:spTgt>
                                        </p:tgtEl>
                                      </p:cBhvr>
                                    </p:animEffect>
                                    <p:anim calcmode="lin" valueType="num">
                                      <p:cBhvr>
                                        <p:cTn id="28"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9">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xEl>
                                              <p:pRg st="4" end="4"/>
                                            </p:txEl>
                                          </p:spTgt>
                                        </p:tgtEl>
                                        <p:attrNameLst>
                                          <p:attrName>style.visibility</p:attrName>
                                        </p:attrNameLst>
                                      </p:cBhvr>
                                      <p:to>
                                        <p:strVal val="visible"/>
                                      </p:to>
                                    </p:set>
                                    <p:animEffect transition="in" filter="fade">
                                      <p:cBhvr>
                                        <p:cTn id="32" dur="500"/>
                                        <p:tgtEl>
                                          <p:spTgt spid="9">
                                            <p:txEl>
                                              <p:pRg st="4" end="4"/>
                                            </p:txEl>
                                          </p:spTgt>
                                        </p:tgtEl>
                                      </p:cBhvr>
                                    </p:animEffect>
                                    <p:anim calcmode="lin" valueType="num">
                                      <p:cBhvr>
                                        <p:cTn id="33"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9">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Effect transition="in" filter="fade">
                                      <p:cBhvr>
                                        <p:cTn id="37" dur="500"/>
                                        <p:tgtEl>
                                          <p:spTgt spid="9">
                                            <p:txEl>
                                              <p:pRg st="5" end="5"/>
                                            </p:txEl>
                                          </p:spTgt>
                                        </p:tgtEl>
                                      </p:cBhvr>
                                    </p:animEffect>
                                    <p:anim calcmode="lin" valueType="num">
                                      <p:cBhvr>
                                        <p:cTn id="38"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23_1#3149d5512?vaa=1&amp;vcp=1&amp;vop=1&amp;pid=d74cc901f&amp;color=0,55,96&amp;vtp=1&amp;bt=1&amp;bbb=1"/>
              <p:cNvSpPr/>
              <p:nvPr/>
            </p:nvSpPr>
            <p:spPr>
              <a:xfrm>
                <a:off x="502920" y="2271413"/>
                <a:ext cx="10570464" cy="501333"/>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的图象的两个相邻对称中心之间的距离为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23_1#3149d5512?vaa=1&amp;vcp=1&amp;vop=1&amp;pid=d74cc901f&amp;color=0,55,96&amp;vtp=1&amp;bt=1&amp;bbb=1"/>
              <p:cNvSpPr>
                <a:spLocks noRot="1" noChangeAspect="1" noMove="1" noResize="1" noEditPoints="1" noAdjustHandles="1" noChangeArrowheads="1" noChangeShapeType="1" noTextEdit="1"/>
              </p:cNvSpPr>
              <p:nvPr/>
            </p:nvSpPr>
            <p:spPr>
              <a:xfrm>
                <a:off x="502920" y="2271413"/>
                <a:ext cx="10570464" cy="501333"/>
              </a:xfrm>
              <a:prstGeom prst="rect">
                <a:avLst/>
              </a:prstGeom>
              <a:blipFill>
                <a:blip r:embed="rId3"/>
                <a:stretch>
                  <a:fillRect l="-1384" b="-15854"/>
                </a:stretch>
              </a:blipFill>
              <a:ln/>
            </p:spPr>
            <p:txBody>
              <a:bodyPr/>
              <a:lstStyle/>
              <a:p>
                <a:r>
                  <a:rPr lang="zh-CN" altLang="en-US">
                    <a:noFill/>
                  </a:rPr>
                  <a:t> </a:t>
                </a:r>
              </a:p>
            </p:txBody>
          </p:sp>
        </mc:Fallback>
      </mc:AlternateContent>
      <p:sp>
        <p:nvSpPr>
          <p:cNvPr id="3" name="QC_6_AN.125_1#3149d5512.bracket?vaa=1&amp;vcp=1&amp;vop=1&amp;pid=d74cc901f&amp;color=0,55,96&amp;vpa=27&amp;vtp=1"/>
          <p:cNvSpPr/>
          <p:nvPr/>
        </p:nvSpPr>
        <p:spPr>
          <a:xfrm>
            <a:off x="9633712" y="243600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p:sp>
        <p:nvSpPr>
          <p:cNvPr id="4" name="QC_6_BD.123_2#3149d5512.choices?vaa=1&amp;vcp=1&amp;vop=1&amp;pid=d74cc901f&amp;color=0,55,96&amp;vtp=1&amp;bbb=1"/>
          <p:cNvSpPr/>
          <p:nvPr/>
        </p:nvSpPr>
        <p:spPr>
          <a:xfrm>
            <a:off x="502920" y="2782206"/>
            <a:ext cx="10570464" cy="360680"/>
          </a:xfrm>
          <a:prstGeom prst="rect">
            <a:avLst/>
          </a:prstGeom>
          <a:noFill/>
          <a:ln/>
        </p:spPr>
        <p:txBody>
          <a:bodyPr wrap="none" lIns="0" tIns="0" rIns="0" bIns="0" rtlCol="0" anchor="t"/>
          <a:lstStyle/>
          <a:p>
            <a:pPr latinLnBrk="1">
              <a:lnSpc>
                <a:spcPts val="3200"/>
              </a:lnSpc>
              <a:tabLst>
                <a:tab pos="2680716" algn="l"/>
                <a:tab pos="5336032" algn="l"/>
                <a:tab pos="79913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16</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124_1#3149d5512?vaa=1&amp;vcp=1&amp;vop=1&amp;pid=d74cc901f&amp;color=0,55,96&amp;vtp=1&amp;bbb=1&amp;hb=1"/>
              <p:cNvSpPr/>
              <p:nvPr/>
            </p:nvSpPr>
            <p:spPr>
              <a:xfrm>
                <a:off x="502920" y="3146696"/>
                <a:ext cx="10570464" cy="1625600"/>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oMath>
                </a14:m>
                <a:r>
                  <a:rPr lang="en-US" altLang="zh-CN" sz="1800" b="0" i="0" dirty="0">
                    <a:solidFill>
                      <a:srgbClr val="003760"/>
                    </a:solidFill>
                    <a:latin typeface="Times New Roman" pitchFamily="34" charset="0"/>
                    <a:ea typeface="微软雅黑" pitchFamily="34" charset="-122"/>
                    <a:cs typeface="Times New Roman" pitchFamily="34" charset="-120"/>
                  </a:rPr>
                  <a:t>，由函数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的图象的相邻两个对称中心之间的</a:t>
                </a:r>
              </a:p>
              <a:p>
                <a:pPr latinLnBrk="1">
                  <a:lnSpc>
                    <a:spcPts val="4400"/>
                  </a:lnSpc>
                </a:pPr>
                <a:r>
                  <a:rPr lang="en-US" altLang="zh-CN" sz="1800" b="0" i="0">
                    <a:solidFill>
                      <a:srgbClr val="003760"/>
                    </a:solidFill>
                    <a:latin typeface="Times New Roman" pitchFamily="34" charset="0"/>
                    <a:ea typeface="微软雅黑" pitchFamily="34" charset="-122"/>
                    <a:cs typeface="Times New Roman" pitchFamily="34" charset="-120"/>
                  </a:rPr>
                  <a:t>距离为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𝑇</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𝑇</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𝜔</m:t>
                            </m:r>
                          </m:num>
                          <m:den>
                            <m:r>
                              <a:rPr lang="en-US" altLang="zh-CN" b="0" i="0">
                                <a:solidFill>
                                  <a:srgbClr val="003760"/>
                                </a:solidFill>
                                <a:latin typeface="Cambria Math" pitchFamily="34" charset="0"/>
                                <a:ea typeface="Cambria Math" pitchFamily="34" charset="-122"/>
                                <a:cs typeface="Cambria Math" pitchFamily="34" charset="-120"/>
                              </a:rPr>
                              <m:t>2</m:t>
                            </m:r>
                          </m:den>
                        </m:f>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𝜔</m:t>
                            </m:r>
                          </m:num>
                          <m:den>
                            <m:r>
                              <a:rPr lang="en-US" altLang="zh-CN" b="0" i="0">
                                <a:solidFill>
                                  <a:srgbClr val="003760"/>
                                </a:solidFill>
                                <a:latin typeface="Cambria Math" pitchFamily="34" charset="0"/>
                                <a:ea typeface="Cambria Math" pitchFamily="34" charset="-122"/>
                                <a:cs typeface="Cambria Math" pitchFamily="34" charset="-120"/>
                              </a:rPr>
                              <m:t>2</m:t>
                            </m:r>
                          </m:den>
                        </m:f>
                      </m:den>
                    </m:f>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𝜔</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den>
                    </m:f>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6_AS.124_1#3149d5512?vaa=1&amp;vcp=1&amp;vop=1&amp;pid=d74cc901f&amp;color=0,55,96&amp;vtp=1&amp;bbb=1&amp;hb=1"/>
              <p:cNvSpPr>
                <a:spLocks noRot="1" noChangeAspect="1" noMove="1" noResize="1" noEditPoints="1" noAdjustHandles="1" noChangeArrowheads="1" noChangeShapeType="1" noTextEdit="1"/>
              </p:cNvSpPr>
              <p:nvPr/>
            </p:nvSpPr>
            <p:spPr>
              <a:xfrm>
                <a:off x="502920" y="3146696"/>
                <a:ext cx="10570464" cy="1625600"/>
              </a:xfrm>
              <a:prstGeom prst="rect">
                <a:avLst/>
              </a:prstGeom>
              <a:blipFill>
                <a:blip r:embed="rId4"/>
                <a:stretch>
                  <a:fillRect l="-1384" r="-577" b="-299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27_1#b82821b00?vaa=1&amp;vcp=1&amp;vop=1&amp;pid=d74cc901f&amp;color=0,55,96&amp;vtp=1&amp;bt=1&amp;bbb=1"/>
              <p:cNvSpPr/>
              <p:nvPr/>
            </p:nvSpPr>
            <p:spPr>
              <a:xfrm>
                <a:off x="502920" y="2164288"/>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5.</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f</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的一个单调递减区间是(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27_1#b82821b00?vaa=1&amp;vcp=1&amp;vop=1&amp;pid=d74cc901f&amp;color=0,55,96&amp;vtp=1&amp;bt=1&amp;bbb=1"/>
              <p:cNvSpPr>
                <a:spLocks noRot="1" noChangeAspect="1" noMove="1" noResize="1" noEditPoints="1" noAdjustHandles="1" noChangeArrowheads="1" noChangeShapeType="1" noTextEdit="1"/>
              </p:cNvSpPr>
              <p:nvPr/>
            </p:nvSpPr>
            <p:spPr>
              <a:xfrm>
                <a:off x="502920" y="2164288"/>
                <a:ext cx="10570464" cy="501015"/>
              </a:xfrm>
              <a:prstGeom prst="rect">
                <a:avLst/>
              </a:prstGeom>
              <a:blipFill>
                <a:blip r:embed="rId3"/>
                <a:stretch>
                  <a:fillRect l="-1384" b="-17073"/>
                </a:stretch>
              </a:blipFill>
              <a:ln/>
            </p:spPr>
            <p:txBody>
              <a:bodyPr/>
              <a:lstStyle/>
              <a:p>
                <a:r>
                  <a:rPr lang="zh-CN" altLang="en-US">
                    <a:noFill/>
                  </a:rPr>
                  <a:t> </a:t>
                </a:r>
              </a:p>
            </p:txBody>
          </p:sp>
        </mc:Fallback>
      </mc:AlternateContent>
      <p:sp>
        <p:nvSpPr>
          <p:cNvPr id="3" name="QC_6_AN.129_1#b82821b00.bracket?vaa=1&amp;vcp=1&amp;vop=1&amp;pid=d74cc901f&amp;color=0,55,96&amp;vpa=28&amp;vtp=1"/>
          <p:cNvSpPr/>
          <p:nvPr/>
        </p:nvSpPr>
        <p:spPr>
          <a:xfrm>
            <a:off x="9606661" y="232361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27_2#b82821b00.choices?vaa=1&amp;vcp=1&amp;vop=1&amp;pid=d74cc901f&amp;color=0,55,96&amp;vtp=1&amp;bbb=1"/>
              <p:cNvSpPr/>
              <p:nvPr/>
            </p:nvSpPr>
            <p:spPr>
              <a:xfrm>
                <a:off x="502920" y="2676670"/>
                <a:ext cx="10570464" cy="536575"/>
              </a:xfrm>
              <a:prstGeom prst="rect">
                <a:avLst/>
              </a:prstGeom>
              <a:noFill/>
              <a:ln/>
            </p:spPr>
            <p:txBody>
              <a:bodyPr wrap="none" lIns="0" tIns="0" rIns="0" bIns="0" rtlCol="0" anchor="t"/>
              <a:lstStyle/>
              <a:p>
                <a:pPr latinLnBrk="1">
                  <a:lnSpc>
                    <a:spcPts val="4600"/>
                  </a:lnSpc>
                  <a:tabLst>
                    <a:tab pos="2734691" algn="l"/>
                    <a:tab pos="5329682" algn="l"/>
                    <a:tab pos="81532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27_2#b82821b00.choices?vaa=1&amp;vcp=1&amp;vop=1&amp;pid=d74cc901f&amp;color=0,55,96&amp;vtp=1&amp;bbb=1"/>
              <p:cNvSpPr>
                <a:spLocks noRot="1" noChangeAspect="1" noMove="1" noResize="1" noEditPoints="1" noAdjustHandles="1" noChangeArrowheads="1" noChangeShapeType="1" noTextEdit="1"/>
              </p:cNvSpPr>
              <p:nvPr/>
            </p:nvSpPr>
            <p:spPr>
              <a:xfrm>
                <a:off x="502920" y="2676670"/>
                <a:ext cx="10570464" cy="536575"/>
              </a:xfrm>
              <a:prstGeom prst="rect">
                <a:avLst/>
              </a:prstGeom>
              <a:blipFill>
                <a:blip r:embed="rId4"/>
                <a:stretch>
                  <a:fillRect l="-1384"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28_1#b82821b00?vaa=1&amp;vcp=1&amp;vop=1&amp;pid=d74cc901f&amp;color=0,55,96&amp;vtp=1&amp;bbb=1&amp;hb=1"/>
              <p:cNvSpPr/>
              <p:nvPr/>
            </p:nvSpPr>
            <p:spPr>
              <a:xfrm>
                <a:off x="502920" y="3218198"/>
                <a:ext cx="10570464" cy="153079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)=−2=−2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b="0" i="0" kern="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45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的单调递减区间为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16</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16</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0" smtClean="0">
                        <a:solidFill>
                          <a:srgbClr val="003760"/>
                        </a:solidFill>
                        <a:latin typeface="Cambria Math" pitchFamily="34" charset="0"/>
                        <a:ea typeface="Cambria Math" pitchFamily="34" charset="-122"/>
                        <a:cs typeface="Cambria Math" pitchFamily="34" charset="-120"/>
                      </a:rPr>
                      <m:t>𝐙</m:t>
                    </m:r>
                  </m:oMath>
                </a14:m>
                <a:r>
                  <a:rPr lang="en-US" altLang="zh-CN"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的一个单调递减区间是</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11</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16</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xmlns="">
          <p:sp>
            <p:nvSpPr>
              <p:cNvPr id="5" name="QC_6_AS.128_1#b82821b00?vaa=1&amp;vcp=1&amp;vop=1&amp;pid=d74cc901f&amp;color=0,55,96&amp;vtp=1&amp;bbb=1&amp;hb=1"/>
              <p:cNvSpPr>
                <a:spLocks noRot="1" noChangeAspect="1" noMove="1" noResize="1" noEditPoints="1" noAdjustHandles="1" noChangeArrowheads="1" noChangeShapeType="1" noTextEdit="1"/>
              </p:cNvSpPr>
              <p:nvPr/>
            </p:nvSpPr>
            <p:spPr>
              <a:xfrm>
                <a:off x="502920" y="3218198"/>
                <a:ext cx="10570464" cy="1530795"/>
              </a:xfrm>
              <a:prstGeom prst="rect">
                <a:avLst/>
              </a:prstGeom>
              <a:blipFill>
                <a:blip r:embed="rId5"/>
                <a:stretch>
                  <a:fillRect l="-1384" r="-980" b="-51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31_1#b98b7e8e1?vaa=1&amp;vcp=1&amp;vop=1&amp;pid=d74cc901f&amp;color=0,55,96&amp;vtp=1&amp;bt=1&amp;bbb=1"/>
              <p:cNvSpPr/>
              <p:nvPr/>
            </p:nvSpPr>
            <p:spPr>
              <a:xfrm>
                <a:off x="502920" y="2447499"/>
                <a:ext cx="10570464" cy="501396"/>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6.</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图象的对称中心为</a:t>
                </a:r>
                <a:r>
                  <a:rPr lang="en-US" altLang="zh-CN" sz="1800" i="0">
                    <a:solidFill>
                      <a:srgbClr val="003760"/>
                    </a:solidFill>
                    <a:latin typeface="SimSun" pitchFamily="34" charset="0"/>
                    <a:ea typeface="SimSun" pitchFamily="34" charset="-122"/>
                    <a:cs typeface="SimSun" pitchFamily="34" charset="-120"/>
                  </a:rPr>
                  <a:t>____________________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131_1#b98b7e8e1?vaa=1&amp;vcp=1&amp;vop=1&amp;pid=d74cc901f&amp;color=0,55,96&amp;vtp=1&amp;bt=1&amp;bbb=1"/>
              <p:cNvSpPr>
                <a:spLocks noRot="1" noChangeAspect="1" noMove="1" noResize="1" noEditPoints="1" noAdjustHandles="1" noChangeArrowheads="1" noChangeShapeType="1" noTextEdit="1"/>
              </p:cNvSpPr>
              <p:nvPr/>
            </p:nvSpPr>
            <p:spPr>
              <a:xfrm>
                <a:off x="502920" y="2447499"/>
                <a:ext cx="10570464" cy="501396"/>
              </a:xfrm>
              <a:prstGeom prst="rect">
                <a:avLst/>
              </a:prstGeom>
              <a:blipFill>
                <a:blip r:embed="rId3"/>
                <a:stretch>
                  <a:fillRect l="-1384" b="-156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33_1#b98b7e8e1.blank?vaa=1&amp;vcp=1&amp;vop=1&amp;pid=d74cc901f&amp;color=0,55,96&amp;vpa=29&amp;vtp=1&amp;bbb=1&amp;rh=31.96504"/>
              <p:cNvSpPr/>
              <p:nvPr/>
            </p:nvSpPr>
            <p:spPr>
              <a:xfrm>
                <a:off x="6648006" y="2434417"/>
                <a:ext cx="2187639" cy="405956"/>
              </a:xfrm>
              <a:prstGeom prst="rect">
                <a:avLst/>
              </a:prstGeom>
              <a:noFill/>
              <a:ln/>
            </p:spPr>
            <p:txBody>
              <a:bodyPr wrap="none" lIns="0" tIns="0" rIns="0" bIns="0" rtlCol="0" anchor="t"/>
              <a:lstStyle/>
              <a:p>
                <a:pPr algn="ctr" latinLnBrk="1">
                  <a:lnSpc>
                    <a:spcPts val="32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0" i="0" smtClean="0">
                        <a:solidFill>
                          <a:srgbClr val="6161F4"/>
                        </a:solidFill>
                        <a:latin typeface="Cambria Math" pitchFamily="34" charset="0"/>
                        <a:ea typeface="Cambria Math" pitchFamily="34" charset="-122"/>
                        <a:cs typeface="Cambria Math" pitchFamily="34" charset="-120"/>
                      </a:rPr>
                      <m:t>𝑘</m:t>
                    </m:r>
                    <m:r>
                      <m:rPr>
                        <m:sty m:val="p"/>
                      </m:rPr>
                      <a:rPr lang="en-US" altLang="zh-CN" sz="2000" b="0" i="0" smtClean="0">
                        <a:solidFill>
                          <a:srgbClr val="6161F4"/>
                        </a:solidFill>
                        <a:latin typeface="Cambria Math" pitchFamily="34" charset="0"/>
                        <a:ea typeface="Cambria Math" pitchFamily="34" charset="-122"/>
                        <a:cs typeface="Cambria Math" pitchFamily="34" charset="-120"/>
                      </a:rPr>
                      <m:t>π</m:t>
                    </m:r>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3</m:t>
                        </m:r>
                      </m:den>
                    </m:f>
                    <m:r>
                      <a:rPr lang="en-US" altLang="zh-CN" sz="2000" b="0" i="0" smtClean="0">
                        <a:solidFill>
                          <a:srgbClr val="6161F4"/>
                        </a:solidFill>
                        <a:latin typeface="Cambria Math" pitchFamily="34" charset="0"/>
                        <a:ea typeface="Cambria Math" pitchFamily="34" charset="-122"/>
                        <a:cs typeface="Cambria Math" pitchFamily="34" charset="-120"/>
                      </a:rPr>
                      <m:t>,−1)</m:t>
                    </m:r>
                  </m:oMath>
                </a14:m>
                <a:r>
                  <a:rPr lang="en-US" altLang="zh-CN" sz="2000" b="0" i="0" dirty="0">
                    <a:solidFill>
                      <a:srgbClr val="6161F4"/>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𝑘</m:t>
                    </m:r>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1" i="0" smtClean="0">
                        <a:solidFill>
                          <a:srgbClr val="6161F4"/>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33_1#b98b7e8e1.blank?vaa=1&amp;vcp=1&amp;vop=1&amp;pid=d74cc901f&amp;color=0,55,96&amp;vpa=29&amp;vtp=1&amp;bbb=1&amp;rh=31.96504"/>
              <p:cNvSpPr>
                <a:spLocks noRot="1" noChangeAspect="1" noMove="1" noResize="1" noEditPoints="1" noAdjustHandles="1" noChangeArrowheads="1" noChangeShapeType="1" noTextEdit="1"/>
              </p:cNvSpPr>
              <p:nvPr/>
            </p:nvSpPr>
            <p:spPr>
              <a:xfrm>
                <a:off x="6648006" y="2434417"/>
                <a:ext cx="2187639" cy="405956"/>
              </a:xfrm>
              <a:prstGeom prst="rect">
                <a:avLst/>
              </a:prstGeom>
              <a:blipFill>
                <a:blip r:embed="rId4"/>
                <a:stretch>
                  <a:fillRect l="-2793" t="-11940" r="-1117" b="-2089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32_1#b98b7e8e1?vaa=1&amp;vcp=1&amp;vop=1&amp;pid=d74cc901f&amp;color=0,55,96&amp;vtp=1&amp;bbb=1"/>
              <p:cNvSpPr/>
              <p:nvPr/>
            </p:nvSpPr>
            <p:spPr>
              <a:xfrm>
                <a:off x="502920" y="2957975"/>
                <a:ext cx="10570464" cy="1495171"/>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图象的对称中心为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图象的对称中心为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132_1#b98b7e8e1?vaa=1&amp;vcp=1&amp;vop=1&amp;pid=d74cc901f&amp;color=0,55,96&amp;vtp=1&amp;bbb=1"/>
              <p:cNvSpPr>
                <a:spLocks noRot="1" noChangeAspect="1" noMove="1" noResize="1" noEditPoints="1" noAdjustHandles="1" noChangeArrowheads="1" noChangeShapeType="1" noTextEdit="1"/>
              </p:cNvSpPr>
              <p:nvPr/>
            </p:nvSpPr>
            <p:spPr>
              <a:xfrm>
                <a:off x="502920" y="2957975"/>
                <a:ext cx="10570464" cy="1495171"/>
              </a:xfrm>
              <a:prstGeom prst="rect">
                <a:avLst/>
              </a:prstGeom>
              <a:blipFill>
                <a:blip r:embed="rId5"/>
                <a:stretch>
                  <a:fillRect l="-1384" b="-52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35_1#781ac5294?vaa=1&amp;vcp=1&amp;vop=1&amp;pid=d74cc901f&amp;color=0,55,96&amp;vtp=1&amp;bt=1&amp;bbb=1"/>
              <p:cNvSpPr/>
              <p:nvPr/>
            </p:nvSpPr>
            <p:spPr>
              <a:xfrm>
                <a:off x="502920" y="3028587"/>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7.</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的最大值为</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135_1#781ac5294?vaa=1&amp;vcp=1&amp;vop=1&amp;pid=d74cc901f&amp;color=0,55,96&amp;vtp=1&amp;bt=1&amp;bbb=1"/>
              <p:cNvSpPr>
                <a:spLocks noRot="1" noChangeAspect="1" noMove="1" noResize="1" noEditPoints="1" noAdjustHandles="1" noChangeArrowheads="1" noChangeShapeType="1" noTextEdit="1"/>
              </p:cNvSpPr>
              <p:nvPr/>
            </p:nvSpPr>
            <p:spPr>
              <a:xfrm>
                <a:off x="502920" y="3028587"/>
                <a:ext cx="10570464" cy="501015"/>
              </a:xfrm>
              <a:prstGeom prst="rect">
                <a:avLst/>
              </a:prstGeom>
              <a:blipFill>
                <a:blip r:embed="rId3"/>
                <a:stretch>
                  <a:fillRect l="-1384" b="-15854"/>
                </a:stretch>
              </a:blipFill>
              <a:ln/>
            </p:spPr>
            <p:txBody>
              <a:bodyPr/>
              <a:lstStyle/>
              <a:p>
                <a:r>
                  <a:rPr lang="zh-CN" altLang="en-US">
                    <a:noFill/>
                  </a:rPr>
                  <a:t> </a:t>
                </a:r>
              </a:p>
            </p:txBody>
          </p:sp>
        </mc:Fallback>
      </mc:AlternateContent>
      <p:sp>
        <p:nvSpPr>
          <p:cNvPr id="3" name="QB_6_AN.137_1#781ac5294.blank?vaa=1&amp;vcp=1&amp;vop=1&amp;pid=d74cc901f&amp;color=0,55,96&amp;vpa=30&amp;vtp=1"/>
          <p:cNvSpPr/>
          <p:nvPr/>
        </p:nvSpPr>
        <p:spPr>
          <a:xfrm>
            <a:off x="7469124" y="3111708"/>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2</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B_6_AS.136_1#781ac5294?vaa=1&amp;vcp=1&amp;vop=1&amp;pid=d74cc901f&amp;color=0,55,96&amp;vtp=1&amp;bbb=1&amp;hb=1"/>
              <p:cNvSpPr/>
              <p:nvPr/>
            </p:nvSpPr>
            <p:spPr>
              <a:xfrm>
                <a:off x="502920" y="3540968"/>
                <a:ext cx="10570464" cy="501015"/>
              </a:xfrm>
              <a:prstGeom prst="rect">
                <a:avLst/>
              </a:prstGeom>
              <a:noFill/>
              <a:ln/>
            </p:spPr>
            <p:txBody>
              <a:bodyPr wrap="none" lIns="0" tIns="0" rIns="0" bIns="0" rtlCol="0" anchor="t"/>
              <a:lstStyle/>
              <a:p>
                <a:pPr latinLnBrk="1">
                  <a:lnSpc>
                    <a:spcPts val="4300"/>
                  </a:lnSpc>
                </a:pPr>
                <a:r>
                  <a:rPr lang="en-US" altLang="zh-CN"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|&lt;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由正切函数的单调性可得</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𝜔</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0&lt;</m:t>
                    </m:r>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的最大值为2.</a:t>
                </a:r>
                <a:endParaRPr lang="en-US" altLang="zh-CN" dirty="0">
                  <a:solidFill>
                    <a:srgbClr val="003760"/>
                  </a:solidFill>
                </a:endParaRPr>
              </a:p>
            </p:txBody>
          </p:sp>
        </mc:Choice>
        <mc:Fallback xmlns="">
          <p:sp>
            <p:nvSpPr>
              <p:cNvPr id="4" name="QB_6_AS.136_1#781ac5294?vaa=1&amp;vcp=1&amp;vop=1&amp;pid=d74cc901f&amp;color=0,55,96&amp;vtp=1&amp;bbb=1&amp;hb=1"/>
              <p:cNvSpPr>
                <a:spLocks noRot="1" noChangeAspect="1" noMove="1" noResize="1" noEditPoints="1" noAdjustHandles="1" noChangeArrowheads="1" noChangeShapeType="1" noTextEdit="1"/>
              </p:cNvSpPr>
              <p:nvPr/>
            </p:nvSpPr>
            <p:spPr>
              <a:xfrm>
                <a:off x="502920" y="3540968"/>
                <a:ext cx="10570464" cy="501015"/>
              </a:xfrm>
              <a:prstGeom prst="rect">
                <a:avLst/>
              </a:prstGeom>
              <a:blipFill>
                <a:blip r:embed="rId4"/>
                <a:stretch>
                  <a:fillRect l="-1384" r="-2480" b="-158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1#目录1:c329317fb?lid=de0321fee&amp;cid=de0321fee&amp;vtp=1&amp;bt=1&amp;bbb=1">
            <a:hlinkClick r:id="rId3" action="ppaction://hlinksldjump"/>
          </p:cNvPr>
          <p:cNvSpPr/>
          <p:nvPr/>
        </p:nvSpPr>
        <p:spPr>
          <a:xfrm>
            <a:off x="6787896" y="2125980"/>
            <a:ext cx="5404104" cy="283464"/>
          </a:xfrm>
          <a:prstGeom prst="rect">
            <a:avLst/>
          </a:prstGeom>
          <a:noFill/>
          <a:ln/>
        </p:spPr>
        <p:txBody>
          <a:bodyPr wrap="none" lIns="0" tIns="0" rIns="0" bIns="0" rtlCol="0" anchor="ctr"/>
          <a:lstStyle/>
          <a:p>
            <a:pPr marL="0" algn="l" latinLnBrk="1">
              <a:lnSpc>
                <a:spcPts val="2300"/>
              </a:lnSpc>
            </a:pPr>
            <a:r>
              <a:rPr lang="en-US" altLang="zh-CN" b="0" i="0" dirty="0">
                <a:solidFill>
                  <a:srgbClr val="6565FF"/>
                </a:solidFill>
                <a:latin typeface="Arial" pitchFamily="34" charset="0"/>
                <a:ea typeface="Arial" pitchFamily="34" charset="-122"/>
                <a:cs typeface="Arial" pitchFamily="34" charset="-120"/>
              </a:rPr>
              <a:t>知识点1</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Arial" pitchFamily="34" charset="0"/>
                <a:ea typeface="Arial" pitchFamily="34" charset="-122"/>
                <a:cs typeface="Arial" pitchFamily="34" charset="-120"/>
              </a:rPr>
              <a:t>正切函数及正切型函数的性质</a:t>
            </a:r>
            <a:endParaRPr lang="en-US" altLang="zh-CN" dirty="0"/>
          </a:p>
        </p:txBody>
      </p:sp>
      <p:sp>
        <p:nvSpPr>
          <p:cNvPr id="3" name="C_1#目录1:c329317fb?lid=3bc0fc222&amp;cid=3bc0fc222&amp;vtp=1&amp;bbb=1">
            <a:hlinkClick r:id="rId3" action="ppaction://hlinksldjump"/>
          </p:cNvPr>
          <p:cNvSpPr/>
          <p:nvPr/>
        </p:nvSpPr>
        <p:spPr>
          <a:xfrm>
            <a:off x="6787896" y="2446020"/>
            <a:ext cx="5404104" cy="283464"/>
          </a:xfrm>
          <a:prstGeom prst="rect">
            <a:avLst/>
          </a:prstGeom>
          <a:noFill/>
          <a:ln/>
        </p:spPr>
        <p:txBody>
          <a:bodyPr wrap="none" lIns="0" tIns="0" rIns="0" bIns="0" rtlCol="0" anchor="ctr"/>
          <a:lstStyle/>
          <a:p>
            <a:pPr marL="0" algn="l" latinLnBrk="1">
              <a:lnSpc>
                <a:spcPts val="2300"/>
              </a:lnSpc>
            </a:pPr>
            <a:r>
              <a:rPr lang="en-US" altLang="zh-CN" b="0" i="0" dirty="0">
                <a:solidFill>
                  <a:srgbClr val="6565FF"/>
                </a:solidFill>
                <a:latin typeface="Arial" pitchFamily="34" charset="0"/>
                <a:ea typeface="Arial" pitchFamily="34" charset="-122"/>
                <a:cs typeface="Arial" pitchFamily="34" charset="-120"/>
              </a:rPr>
              <a:t>知识点2</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Arial" pitchFamily="34" charset="0"/>
                <a:ea typeface="Arial" pitchFamily="34" charset="-122"/>
                <a:cs typeface="Arial" pitchFamily="34" charset="-120"/>
              </a:rPr>
              <a:t>正切函数的图象</a:t>
            </a:r>
            <a:endParaRPr lang="en-US" altLang="zh-CN" dirty="0"/>
          </a:p>
        </p:txBody>
      </p:sp>
      <p:sp>
        <p:nvSpPr>
          <p:cNvPr id="4" name="C_1#目录1:c329317fb?lid=16ab62064&amp;cid=16ab62064&amp;vtp=1&amp;bbb=1">
            <a:hlinkClick r:id="rId4" action="ppaction://hlinksldjump"/>
          </p:cNvPr>
          <p:cNvSpPr/>
          <p:nvPr/>
        </p:nvSpPr>
        <p:spPr>
          <a:xfrm>
            <a:off x="6787896" y="4003548"/>
            <a:ext cx="5404104" cy="283464"/>
          </a:xfrm>
          <a:prstGeom prst="rect">
            <a:avLst/>
          </a:prstGeom>
          <a:noFill/>
          <a:ln/>
        </p:spPr>
        <p:txBody>
          <a:bodyPr wrap="none" lIns="0" tIns="0" rIns="0" bIns="0" rtlCol="0" anchor="ctr"/>
          <a:lstStyle/>
          <a:p>
            <a:pPr marL="0" algn="l" latinLnBrk="1">
              <a:lnSpc>
                <a:spcPts val="2300"/>
              </a:lnSpc>
            </a:pPr>
            <a:r>
              <a:rPr lang="en-US" altLang="zh-CN" b="0" i="0" dirty="0">
                <a:solidFill>
                  <a:srgbClr val="6565FF"/>
                </a:solidFill>
                <a:latin typeface="Arial" pitchFamily="34" charset="0"/>
                <a:ea typeface="Arial" pitchFamily="34" charset="-122"/>
                <a:cs typeface="Arial" pitchFamily="34" charset="-120"/>
              </a:rPr>
              <a:t>要点1</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Arial" pitchFamily="34" charset="0"/>
                <a:ea typeface="Arial" pitchFamily="34" charset="-122"/>
                <a:cs typeface="Arial" pitchFamily="34" charset="-120"/>
              </a:rPr>
              <a:t>正切函数的其他性质</a:t>
            </a:r>
            <a:endParaRPr lang="en-US" altLang="zh-CN" dirty="0"/>
          </a:p>
        </p:txBody>
      </p:sp>
      <mc:AlternateContent xmlns:mc="http://schemas.openxmlformats.org/markup-compatibility/2006">
        <mc:Choice xmlns:a14="http://schemas.microsoft.com/office/drawing/2010/main" Requires="a14">
          <p:sp>
            <p:nvSpPr>
              <p:cNvPr id="5" name="C_1#目录1:c329317fb?lid=05807355a&amp;cid=05807355a&amp;vtp=1&amp;bbb=1">
                <a:hlinkClick r:id="rId5" action="ppaction://hlinksldjump"/>
              </p:cNvPr>
              <p:cNvSpPr/>
              <p:nvPr/>
            </p:nvSpPr>
            <p:spPr>
              <a:xfrm>
                <a:off x="6787896" y="4381500"/>
                <a:ext cx="5404104" cy="457200"/>
              </a:xfrm>
              <a:prstGeom prst="rect">
                <a:avLst/>
              </a:prstGeom>
              <a:noFill/>
              <a:ln/>
            </p:spPr>
            <p:txBody>
              <a:bodyPr wrap="none" lIns="0" tIns="0" rIns="0" bIns="0" rtlCol="0" anchor="ctr"/>
              <a:lstStyle/>
              <a:p>
                <a:pPr marL="0" algn="l" latinLnBrk="1">
                  <a:lnSpc>
                    <a:spcPts val="2200"/>
                  </a:lnSpc>
                </a:pPr>
                <a:r>
                  <a:rPr lang="en-US" altLang="zh-CN" b="0" i="0" dirty="0">
                    <a:solidFill>
                      <a:srgbClr val="6565FF"/>
                    </a:solidFill>
                    <a:latin typeface="Arial" pitchFamily="34" charset="0"/>
                    <a:ea typeface="Arial" pitchFamily="34" charset="-122"/>
                    <a:cs typeface="Arial" pitchFamily="34" charset="-120"/>
                  </a:rPr>
                  <a:t>要点2</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Arial" pitchFamily="34" charset="0"/>
                    <a:ea typeface="Arial" pitchFamily="34" charset="-122"/>
                    <a:cs typeface="Arial" pitchFamily="34" charset="-120"/>
                  </a:rPr>
                  <a:t>关于</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𝑦</m:t>
                    </m:r>
                    <m:r>
                      <a:rPr lang="en-US" altLang="zh-CN" b="0" i="0">
                        <a:solidFill>
                          <a:srgbClr val="6565FF"/>
                        </a:solidFill>
                        <a:latin typeface="Cambria Math" pitchFamily="34" charset="0"/>
                        <a:ea typeface="Cambria Math" pitchFamily="34" charset="-122"/>
                        <a:cs typeface="Cambria Math" pitchFamily="34" charset="-120"/>
                      </a:rPr>
                      <m:t>=|</m:t>
                    </m:r>
                    <m:r>
                      <m:rPr>
                        <m:sty m:val="p"/>
                      </m:rPr>
                      <a:rPr lang="en-US" altLang="zh-CN" b="0" i="0">
                        <a:solidFill>
                          <a:srgbClr val="6565FF"/>
                        </a:solidFill>
                        <a:latin typeface="Cambria Math" pitchFamily="34" charset="0"/>
                        <a:ea typeface="Cambria Math" pitchFamily="34" charset="-122"/>
                        <a:cs typeface="Cambria Math" pitchFamily="34" charset="-120"/>
                      </a:rPr>
                      <m:t>tan</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𝜔</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𝜑</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𝜔</m:t>
                    </m:r>
                    <m:r>
                      <a:rPr lang="en-US" altLang="zh-CN" b="0" i="0">
                        <a:solidFill>
                          <a:srgbClr val="6565FF"/>
                        </a:solidFill>
                        <a:latin typeface="Cambria Math" pitchFamily="34" charset="0"/>
                        <a:ea typeface="Cambria Math" pitchFamily="34" charset="-122"/>
                        <a:cs typeface="Cambria Math" pitchFamily="34" charset="-120"/>
                      </a:rPr>
                      <m:t>&gt;0)</m:t>
                    </m:r>
                  </m:oMath>
                </a14:m>
                <a:r>
                  <a:rPr lang="en-US" altLang="zh-CN" b="0" i="0" dirty="0">
                    <a:solidFill>
                      <a:srgbClr val="6565FF"/>
                    </a:solidFill>
                    <a:latin typeface="Arial" pitchFamily="34" charset="0"/>
                    <a:ea typeface="Arial" pitchFamily="34" charset="-122"/>
                    <a:cs typeface="Arial" pitchFamily="34" charset="-120"/>
                  </a:rPr>
                  <a:t>的图象与性质</a:t>
                </a:r>
                <a:endParaRPr lang="en-US" altLang="zh-CN" dirty="0"/>
              </a:p>
            </p:txBody>
          </p:sp>
        </mc:Choice>
        <mc:Fallback>
          <p:sp>
            <p:nvSpPr>
              <p:cNvPr id="5" name="C_1#目录1:c329317fb?lid=05807355a&amp;cid=05807355a&amp;vtp=1&amp;bbb=1">
                <a:hlinkClick r:id="rId5" action="ppaction://hlinksldjump"/>
              </p:cNvPr>
              <p:cNvSpPr>
                <a:spLocks noRot="1" noChangeAspect="1" noMove="1" noResize="1" noEditPoints="1" noAdjustHandles="1" noChangeArrowheads="1" noChangeShapeType="1" noTextEdit="1"/>
              </p:cNvSpPr>
              <p:nvPr/>
            </p:nvSpPr>
            <p:spPr>
              <a:xfrm>
                <a:off x="6787896" y="4381500"/>
                <a:ext cx="5404104" cy="457200"/>
              </a:xfrm>
              <a:prstGeom prst="rect">
                <a:avLst/>
              </a:prstGeom>
              <a:blipFill>
                <a:blip r:embed="rId6"/>
                <a:stretch>
                  <a:fillRect l="-2709" b="-9333"/>
                </a:stretch>
              </a:blipFill>
              <a:ln/>
            </p:spPr>
            <p:txBody>
              <a:bodyPr/>
              <a:lstStyle/>
              <a:p>
                <a:r>
                  <a:rPr lang="zh-CN" altLang="en-US">
                    <a:noFill/>
                  </a:rPr>
                  <a:t> </a:t>
                </a:r>
              </a:p>
            </p:txBody>
          </p:sp>
        </mc:Fallback>
      </mc:AlternateContent>
      <p:sp>
        <p:nvSpPr>
          <p:cNvPr id="6" name="C_1#目录1:c329317fb?lid=25653fa30&amp;cid=25653fa30&amp;vtp=1&amp;bbb=1">
            <a:hlinkClick r:id="rId7" action="ppaction://hlinksldjump"/>
          </p:cNvPr>
          <p:cNvSpPr/>
          <p:nvPr/>
        </p:nvSpPr>
        <p:spPr>
          <a:xfrm>
            <a:off x="6787896" y="5419344"/>
            <a:ext cx="5404104" cy="283464"/>
          </a:xfrm>
          <a:prstGeom prst="rect">
            <a:avLst/>
          </a:prstGeom>
          <a:noFill/>
          <a:ln/>
        </p:spPr>
        <p:txBody>
          <a:bodyPr wrap="none" lIns="0" tIns="0" rIns="0" bIns="0" rtlCol="0" anchor="ctr"/>
          <a:lstStyle/>
          <a:p>
            <a:pPr marL="0" algn="l" latinLnBrk="1">
              <a:lnSpc>
                <a:spcPts val="2300"/>
              </a:lnSpc>
            </a:pPr>
            <a:r>
              <a:rPr lang="en-US" altLang="zh-CN" b="0" i="0" dirty="0">
                <a:solidFill>
                  <a:srgbClr val="6565FF"/>
                </a:solidFill>
                <a:latin typeface="Arial" pitchFamily="34" charset="0"/>
                <a:ea typeface="Arial" pitchFamily="34" charset="-122"/>
                <a:cs typeface="Arial" pitchFamily="34" charset="-120"/>
              </a:rPr>
              <a:t>易错点</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Arial" pitchFamily="34" charset="0"/>
                <a:ea typeface="Arial" pitchFamily="34" charset="-122"/>
                <a:cs typeface="Arial" pitchFamily="34" charset="-120"/>
              </a:rPr>
              <a:t>不理解正切型函数图象的对称中心</a:t>
            </a:r>
            <a:endParaRPr lang="en-US" altLang="zh-CN"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C_5_BD#7fb24e892?vcp=1&amp;pid=9f09b120d&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B组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应考能力</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3" name="QC_6_BD.139_1#f0bae0081?vaa=1&amp;vcp=1&amp;vop=1&amp;pid=7fb24e892&amp;color=0,55,96&amp;vtp=1&amp;bbb=1"/>
              <p:cNvSpPr/>
              <p:nvPr/>
            </p:nvSpPr>
            <p:spPr>
              <a:xfrm>
                <a:off x="502920" y="1286668"/>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8.</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的值域是(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139_1#f0bae0081?vaa=1&amp;vcp=1&amp;vop=1&amp;pid=7fb24e892&amp;color=0,55,96&amp;vtp=1&amp;bbb=1"/>
              <p:cNvSpPr>
                <a:spLocks noRot="1" noChangeAspect="1" noMove="1" noResize="1" noEditPoints="1" noAdjustHandles="1" noChangeArrowheads="1" noChangeShapeType="1" noTextEdit="1"/>
              </p:cNvSpPr>
              <p:nvPr/>
            </p:nvSpPr>
            <p:spPr>
              <a:xfrm>
                <a:off x="502920" y="1286668"/>
                <a:ext cx="10570464" cy="360680"/>
              </a:xfrm>
              <a:prstGeom prst="rect">
                <a:avLst/>
              </a:prstGeom>
              <a:blipFill>
                <a:blip r:embed="rId3"/>
                <a:stretch>
                  <a:fillRect l="-1384" b="-40678"/>
                </a:stretch>
              </a:blipFill>
              <a:ln/>
            </p:spPr>
            <p:txBody>
              <a:bodyPr/>
              <a:lstStyle/>
              <a:p>
                <a:r>
                  <a:rPr lang="zh-CN" altLang="en-US">
                    <a:noFill/>
                  </a:rPr>
                  <a:t> </a:t>
                </a:r>
              </a:p>
            </p:txBody>
          </p:sp>
        </mc:Fallback>
      </mc:AlternateContent>
      <p:sp>
        <p:nvSpPr>
          <p:cNvPr id="4" name="QC_6_AN.141_1#f0bae0081.bracket?vaa=1&amp;vcp=1&amp;vop=1&amp;pid=7fb24e892&amp;color=0,55,96&amp;vpa=31&amp;vtp=1"/>
          <p:cNvSpPr/>
          <p:nvPr/>
        </p:nvSpPr>
        <p:spPr>
          <a:xfrm>
            <a:off x="3644329" y="137099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39_2#f0bae0081.choices?vaa=1&amp;vcp=1&amp;vop=1&amp;pid=7fb24e892&amp;color=0,55,96&amp;vtp=1&amp;bbb=1"/>
              <p:cNvSpPr/>
              <p:nvPr/>
            </p:nvSpPr>
            <p:spPr>
              <a:xfrm>
                <a:off x="502920" y="1650647"/>
                <a:ext cx="10570464" cy="461709"/>
              </a:xfrm>
              <a:prstGeom prst="rect">
                <a:avLst/>
              </a:prstGeom>
              <a:noFill/>
              <a:ln/>
            </p:spPr>
            <p:txBody>
              <a:bodyPr wrap="none" lIns="0" tIns="0" rIns="0" bIns="0" rtlCol="0" anchor="t"/>
              <a:lstStyle/>
              <a:p>
                <a:pPr latinLnBrk="1">
                  <a:lnSpc>
                    <a:spcPts val="3700"/>
                  </a:lnSpc>
                  <a:tabLst>
                    <a:tab pos="2363216" algn="l"/>
                    <a:tab pos="4878832" algn="l"/>
                    <a:tab pos="80040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以上均不对</a:t>
                </a:r>
                <a:endParaRPr lang="en-US" altLang="zh-CN" sz="1800" dirty="0">
                  <a:solidFill>
                    <a:srgbClr val="003760"/>
                  </a:solidFill>
                </a:endParaRPr>
              </a:p>
            </p:txBody>
          </p:sp>
        </mc:Choice>
        <mc:Fallback xmlns="">
          <p:sp>
            <p:nvSpPr>
              <p:cNvPr id="5" name="QC_6_BD.139_2#f0bae0081.choices?vaa=1&amp;vcp=1&amp;vop=1&amp;pid=7fb24e892&amp;color=0,55,96&amp;vtp=1&amp;bbb=1"/>
              <p:cNvSpPr>
                <a:spLocks noRot="1" noChangeAspect="1" noMove="1" noResize="1" noEditPoints="1" noAdjustHandles="1" noChangeArrowheads="1" noChangeShapeType="1" noTextEdit="1"/>
              </p:cNvSpPr>
              <p:nvPr/>
            </p:nvSpPr>
            <p:spPr>
              <a:xfrm>
                <a:off x="502920" y="1650647"/>
                <a:ext cx="10570464" cy="461709"/>
              </a:xfrm>
              <a:prstGeom prst="rect">
                <a:avLst/>
              </a:prstGeom>
              <a:blipFill>
                <a:blip r:embed="rId4"/>
                <a:stretch>
                  <a:fillRect l="-1384" b="-1710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40_1#f0bae0081?vaa=1&amp;vcp=1&amp;vop=1&amp;pid=7fb24e892&amp;color=0,55,96&amp;vtp=1&amp;bbb=1"/>
              <p:cNvSpPr/>
              <p:nvPr/>
            </p:nvSpPr>
            <p:spPr>
              <a:xfrm>
                <a:off x="502920" y="2112483"/>
                <a:ext cx="10570464"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&lt;−1≤</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(−1)≤</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的值域为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6" name="QC_6_AS.140_1#f0bae0081?vaa=1&amp;vcp=1&amp;vop=1&amp;pid=7fb24e892&amp;color=0,55,96&amp;vtp=1&amp;bbb=1"/>
              <p:cNvSpPr>
                <a:spLocks noRot="1" noChangeAspect="1" noMove="1" noResize="1" noEditPoints="1" noAdjustHandles="1" noChangeArrowheads="1" noChangeShapeType="1" noTextEdit="1"/>
              </p:cNvSpPr>
              <p:nvPr/>
            </p:nvSpPr>
            <p:spPr>
              <a:xfrm>
                <a:off x="502920" y="2112483"/>
                <a:ext cx="10570464" cy="1189355"/>
              </a:xfrm>
              <a:prstGeom prst="rect">
                <a:avLst/>
              </a:prstGeom>
              <a:blipFill>
                <a:blip r:embed="rId5"/>
                <a:stretch>
                  <a:fillRect l="-1384"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43_1#d9f5d5b89?vaa=1&amp;vcp=1&amp;vop=1&amp;pid=7fb24e892&amp;color=0,55,96&amp;vtp=1&amp;bt=1&amp;bbb=1"/>
              <p:cNvSpPr/>
              <p:nvPr/>
            </p:nvSpPr>
            <p:spPr>
              <a:xfrm>
                <a:off x="502920" y="2556718"/>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9.</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上的交点有(</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43_1#d9f5d5b89?vaa=1&amp;vcp=1&amp;vop=1&amp;pid=7fb24e892&amp;color=0,55,96&amp;vtp=1&amp;bt=1&amp;bbb=1"/>
              <p:cNvSpPr>
                <a:spLocks noRot="1" noChangeAspect="1" noMove="1" noResize="1" noEditPoints="1" noAdjustHandles="1" noChangeArrowheads="1" noChangeShapeType="1" noTextEdit="1"/>
              </p:cNvSpPr>
              <p:nvPr/>
            </p:nvSpPr>
            <p:spPr>
              <a:xfrm>
                <a:off x="502920" y="2556718"/>
                <a:ext cx="10570464" cy="360680"/>
              </a:xfrm>
              <a:prstGeom prst="rect">
                <a:avLst/>
              </a:prstGeom>
              <a:blipFill>
                <a:blip r:embed="rId3"/>
                <a:stretch>
                  <a:fillRect l="-1384" b="-38333"/>
                </a:stretch>
              </a:blipFill>
              <a:ln/>
            </p:spPr>
            <p:txBody>
              <a:bodyPr/>
              <a:lstStyle/>
              <a:p>
                <a:r>
                  <a:rPr lang="zh-CN" altLang="en-US">
                    <a:noFill/>
                  </a:rPr>
                  <a:t> </a:t>
                </a:r>
              </a:p>
            </p:txBody>
          </p:sp>
        </mc:Fallback>
      </mc:AlternateContent>
      <p:sp>
        <p:nvSpPr>
          <p:cNvPr id="3" name="QC_6_AN.145_1#d9f5d5b89.bracket?vaa=1&amp;vcp=1&amp;vop=1&amp;pid=7fb24e892&amp;color=0,55,96&amp;vpa=32&amp;vtp=1"/>
          <p:cNvSpPr/>
          <p:nvPr/>
        </p:nvSpPr>
        <p:spPr>
          <a:xfrm>
            <a:off x="6352350" y="2638506"/>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p:sp>
        <p:nvSpPr>
          <p:cNvPr id="4" name="QC_6_BD.143_2#d9f5d5b89.choices?vaa=1&amp;vcp=1&amp;vop=1&amp;pid=7fb24e892&amp;color=0,55,96&amp;vtp=1&amp;bbb=1"/>
          <p:cNvSpPr/>
          <p:nvPr/>
        </p:nvSpPr>
        <p:spPr>
          <a:xfrm>
            <a:off x="502920" y="2927304"/>
            <a:ext cx="10570464" cy="360680"/>
          </a:xfrm>
          <a:prstGeom prst="rect">
            <a:avLst/>
          </a:prstGeom>
          <a:noFill/>
          <a:ln/>
        </p:spPr>
        <p:txBody>
          <a:bodyPr wrap="none" lIns="0" tIns="0" rIns="0" bIns="0" rtlCol="0" anchor="t"/>
          <a:lstStyle/>
          <a:p>
            <a:pPr latinLnBrk="1">
              <a:lnSpc>
                <a:spcPts val="3200"/>
              </a:lnSpc>
              <a:tabLst>
                <a:tab pos="2623566" algn="l"/>
                <a:tab pos="5336032" algn="l"/>
                <a:tab pos="80484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9个</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13个</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17个</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21个</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144_1#d9f5d5b89?vaa=1&amp;vcp=1&amp;vop=1&amp;pid=7fb24e892&amp;color=0,55,96&amp;vtp=1&amp;bbb=1&amp;hb=1"/>
              <p:cNvSpPr/>
              <p:nvPr/>
            </p:nvSpPr>
            <p:spPr>
              <a:xfrm>
                <a:off x="502920" y="3291794"/>
                <a:ext cx="10570464" cy="121774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，显然</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的解包含在</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中，</a:t>
                </a:r>
              </a:p>
              <a:p>
                <a:pPr latinLnBrk="1">
                  <a:lnSpc>
                    <a:spcPts val="3300"/>
                  </a:lnSpc>
                </a:pP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e>
                    </m:d>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,0,</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，共9个</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𝑥</m:t>
                    </m:r>
                  </m:oMath>
                </a14:m>
                <a:r>
                  <a:rPr lang="en-US" altLang="zh-CN"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𝑥</m:t>
                    </m:r>
                  </m:oMath>
                </a14:m>
                <a:r>
                  <a:rPr lang="en-US" altLang="zh-CN" b="0" i="0" dirty="0">
                    <a:solidFill>
                      <a:srgbClr val="003760"/>
                    </a:solidFill>
                    <a:latin typeface="Times New Roman" pitchFamily="34" charset="0"/>
                    <a:ea typeface="微软雅黑" pitchFamily="34" charset="-122"/>
                    <a:cs typeface="Times New Roman" pitchFamily="34" charset="-120"/>
                  </a:rPr>
                  <a:t>的图象在</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[−4</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,4</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上的交点有9个.</a:t>
                </a:r>
                <a:endParaRPr lang="en-US" altLang="zh-CN" dirty="0">
                  <a:solidFill>
                    <a:srgbClr val="003760"/>
                  </a:solidFill>
                </a:endParaRPr>
              </a:p>
            </p:txBody>
          </p:sp>
        </mc:Choice>
        <mc:Fallback xmlns="">
          <p:sp>
            <p:nvSpPr>
              <p:cNvPr id="5" name="QC_6_AS.144_1#d9f5d5b89?vaa=1&amp;vcp=1&amp;vop=1&amp;pid=7fb24e892&amp;color=0,55,96&amp;vtp=1&amp;bbb=1&amp;hb=1"/>
              <p:cNvSpPr>
                <a:spLocks noRot="1" noChangeAspect="1" noMove="1" noResize="1" noEditPoints="1" noAdjustHandles="1" noChangeArrowheads="1" noChangeShapeType="1" noTextEdit="1"/>
              </p:cNvSpPr>
              <p:nvPr/>
            </p:nvSpPr>
            <p:spPr>
              <a:xfrm>
                <a:off x="502920" y="3291794"/>
                <a:ext cx="10570464" cy="1217740"/>
              </a:xfrm>
              <a:prstGeom prst="rect">
                <a:avLst/>
              </a:prstGeom>
              <a:blipFill>
                <a:blip r:embed="rId4"/>
                <a:stretch>
                  <a:fillRect l="-1384" b="-110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47_1#9142ec803?vaa=1&amp;vcp=1&amp;vop=1&amp;pid=7fb24e892&amp;color=0,55,96&amp;vtp=1&amp;bt=1&amp;bbb=1&amp;hb=1"/>
              <p:cNvSpPr/>
              <p:nvPr/>
            </p:nvSpPr>
            <p:spPr>
              <a:xfrm>
                <a:off x="502920" y="2063102"/>
                <a:ext cx="10570464" cy="89725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147_1#9142ec803?vaa=1&amp;vcp=1&amp;vop=1&amp;pid=7fb24e892&amp;color=0,55,96&amp;vtp=1&amp;bt=1&amp;bbb=1&amp;hb=1"/>
              <p:cNvSpPr>
                <a:spLocks noRot="1" noChangeAspect="1" noMove="1" noResize="1" noEditPoints="1" noAdjustHandles="1" noChangeArrowheads="1" noChangeShapeType="1" noTextEdit="1"/>
              </p:cNvSpPr>
              <p:nvPr/>
            </p:nvSpPr>
            <p:spPr>
              <a:xfrm>
                <a:off x="502920" y="2063102"/>
                <a:ext cx="10570464" cy="897255"/>
              </a:xfrm>
              <a:prstGeom prst="rect">
                <a:avLst/>
              </a:prstGeom>
              <a:blipFill>
                <a:blip r:embed="rId3"/>
                <a:stretch>
                  <a:fillRect l="-1384" b="-15541"/>
                </a:stretch>
              </a:blipFill>
              <a:ln/>
            </p:spPr>
            <p:txBody>
              <a:bodyPr/>
              <a:lstStyle/>
              <a:p>
                <a:r>
                  <a:rPr lang="zh-CN" altLang="en-US">
                    <a:noFill/>
                  </a:rPr>
                  <a:t> </a:t>
                </a:r>
              </a:p>
            </p:txBody>
          </p:sp>
        </mc:Fallback>
      </mc:AlternateContent>
      <p:sp>
        <p:nvSpPr>
          <p:cNvPr id="3" name="QC_6_AN.149_1#9142ec803.bracket?vaa=1&amp;vcp=1&amp;vop=1&amp;pid=7fb24e892&amp;color=0,55,96&amp;vpa=33&amp;vtp=1"/>
          <p:cNvSpPr/>
          <p:nvPr/>
        </p:nvSpPr>
        <p:spPr>
          <a:xfrm>
            <a:off x="664845" y="2682035"/>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47_2#9142ec803.choices?vaa=1&amp;vcp=1&amp;vop=1&amp;pid=7fb24e892&amp;color=0,55,96&amp;vtp=1&amp;bbb=1"/>
              <p:cNvSpPr/>
              <p:nvPr/>
            </p:nvSpPr>
            <p:spPr>
              <a:xfrm>
                <a:off x="502920" y="3005440"/>
                <a:ext cx="10570464" cy="35560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𝑐</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47_2#9142ec803.choices?vaa=1&amp;vcp=1&amp;vop=1&amp;pid=7fb24e892&amp;color=0,55,96&amp;vtp=1&amp;bbb=1"/>
              <p:cNvSpPr>
                <a:spLocks noRot="1" noChangeAspect="1" noMove="1" noResize="1" noEditPoints="1" noAdjustHandles="1" noChangeArrowheads="1" noChangeShapeType="1" noTextEdit="1"/>
              </p:cNvSpPr>
              <p:nvPr/>
            </p:nvSpPr>
            <p:spPr>
              <a:xfrm>
                <a:off x="502920" y="3005440"/>
                <a:ext cx="10570464" cy="355600"/>
              </a:xfrm>
              <a:prstGeom prst="rect">
                <a:avLst/>
              </a:prstGeom>
              <a:blipFill>
                <a:blip r:embed="rId4"/>
                <a:stretch>
                  <a:fillRect l="-1384" b="-4310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48_1#9142ec803?vaa=1&amp;vcp=1&amp;vop=1&amp;pid=7fb24e892&amp;color=0,55,96&amp;vtp=1&amp;bbb=1&amp;hb=1"/>
              <p:cNvSpPr/>
              <p:nvPr/>
            </p:nvSpPr>
            <p:spPr>
              <a:xfrm>
                <a:off x="502920" y="3366057"/>
                <a:ext cx="10570464" cy="1583246"/>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的图象关于直线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对称.又当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a:t>
                </a:r>
              </a:p>
              <a:p>
                <a:pPr latinLnBrk="1">
                  <a:lnSpc>
                    <a:spcPts val="4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上单调递减.再根据</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42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𝑐</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(3)</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|&lt;|1−</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|&lt;|3−</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(2)&gt;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(1)&gt;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(3)</m:t>
                    </m:r>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𝑏</m:t>
                    </m:r>
                    <m:r>
                      <a:rPr lang="en-US" altLang="zh-CN" b="0" i="0" smtClean="0">
                        <a:solidFill>
                          <a:srgbClr val="003760"/>
                        </a:solidFill>
                        <a:latin typeface="Cambria Math" pitchFamily="34" charset="0"/>
                        <a:ea typeface="Cambria Math" pitchFamily="34" charset="-122"/>
                        <a:cs typeface="Cambria Math" pitchFamily="34" charset="-120"/>
                      </a:rPr>
                      <m:t>&gt;</m:t>
                    </m:r>
                    <m:r>
                      <a:rPr lang="en-US" altLang="zh-CN" b="0" i="0" smtClean="0">
                        <a:solidFill>
                          <a:srgbClr val="003760"/>
                        </a:solidFill>
                        <a:latin typeface="Cambria Math" pitchFamily="34" charset="0"/>
                        <a:ea typeface="Cambria Math" pitchFamily="34" charset="-122"/>
                        <a:cs typeface="Cambria Math" pitchFamily="34" charset="-120"/>
                      </a:rPr>
                      <m:t>𝑎</m:t>
                    </m:r>
                    <m:r>
                      <a:rPr lang="en-US" altLang="zh-CN" b="0" i="0" smtClean="0">
                        <a:solidFill>
                          <a:srgbClr val="003760"/>
                        </a:solidFill>
                        <a:latin typeface="Cambria Math" pitchFamily="34" charset="0"/>
                        <a:ea typeface="Cambria Math" pitchFamily="34" charset="-122"/>
                        <a:cs typeface="Cambria Math" pitchFamily="34" charset="-120"/>
                      </a:rPr>
                      <m:t>&gt;</m:t>
                    </m:r>
                    <m:r>
                      <a:rPr lang="en-US" altLang="zh-CN" b="0" i="0" smtClean="0">
                        <a:solidFill>
                          <a:srgbClr val="00376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xmlns="">
          <p:sp>
            <p:nvSpPr>
              <p:cNvPr id="5" name="QC_6_AS.148_1#9142ec803?vaa=1&amp;vcp=1&amp;vop=1&amp;pid=7fb24e892&amp;color=0,55,96&amp;vtp=1&amp;bbb=1&amp;hb=1"/>
              <p:cNvSpPr>
                <a:spLocks noRot="1" noChangeAspect="1" noMove="1" noResize="1" noEditPoints="1" noAdjustHandles="1" noChangeArrowheads="1" noChangeShapeType="1" noTextEdit="1"/>
              </p:cNvSpPr>
              <p:nvPr/>
            </p:nvSpPr>
            <p:spPr>
              <a:xfrm>
                <a:off x="502920" y="3366057"/>
                <a:ext cx="10570464" cy="1583246"/>
              </a:xfrm>
              <a:prstGeom prst="rect">
                <a:avLst/>
              </a:prstGeom>
              <a:blipFill>
                <a:blip r:embed="rId5"/>
                <a:stretch>
                  <a:fillRect l="-1384" b="-53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51_1#fcd2ef4b9?vaa=1&amp;vcp=1&amp;vop=1&amp;pid=7fb24e892&amp;color=0,55,96&amp;vtp=1&amp;bt=1&amp;bbb=1"/>
              <p:cNvSpPr/>
              <p:nvPr/>
            </p:nvSpPr>
            <p:spPr>
              <a:xfrm>
                <a:off x="502920" y="2462548"/>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b</m:t>
                    </m:r>
                  </m:oMath>
                </a14:m>
                <a:r>
                  <a:rPr lang="en-US" altLang="zh-CN" sz="1800" b="0" i="0" dirty="0">
                    <a:solidFill>
                      <a:srgbClr val="003760"/>
                    </a:solidFill>
                    <a:latin typeface="Times New Roman" pitchFamily="34" charset="0"/>
                    <a:ea typeface="微软雅黑" pitchFamily="34" charset="-122"/>
                    <a:cs typeface="Times New Roman" pitchFamily="34" charset="-120"/>
                  </a:rPr>
                  <a:t>为常实数），且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(1)=3</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151_1#fcd2ef4b9?vaa=1&amp;vcp=1&amp;vop=1&amp;pid=7fb24e892&amp;color=0,55,96&amp;vtp=1&amp;bt=1&amp;bbb=1"/>
              <p:cNvSpPr>
                <a:spLocks noRot="1" noChangeAspect="1" noMove="1" noResize="1" noEditPoints="1" noAdjustHandles="1" noChangeArrowheads="1" noChangeShapeType="1" noTextEdit="1"/>
              </p:cNvSpPr>
              <p:nvPr/>
            </p:nvSpPr>
            <p:spPr>
              <a:xfrm>
                <a:off x="502920" y="2462548"/>
                <a:ext cx="10570464" cy="360680"/>
              </a:xfrm>
              <a:prstGeom prst="rect">
                <a:avLst/>
              </a:prstGeom>
              <a:blipFill>
                <a:blip r:embed="rId3"/>
                <a:stretch>
                  <a:fillRect l="-1384" t="-3390"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53_1#fcd2ef4b9.blank?vaa=1&amp;vcp=1&amp;vop=1&amp;pid=7fb24e892&amp;color=0,55,96&amp;vpa=34&amp;vtp=1&amp;bbb=1"/>
              <p:cNvSpPr/>
              <p:nvPr/>
            </p:nvSpPr>
            <p:spPr>
              <a:xfrm>
                <a:off x="9345422" y="2475184"/>
                <a:ext cx="461963" cy="294577"/>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53_1#fcd2ef4b9.blank?vaa=1&amp;vcp=1&amp;vop=1&amp;pid=7fb24e892&amp;color=0,55,96&amp;vpa=34&amp;vtp=1&amp;bbb=1"/>
              <p:cNvSpPr>
                <a:spLocks noRot="1" noChangeAspect="1" noMove="1" noResize="1" noEditPoints="1" noAdjustHandles="1" noChangeArrowheads="1" noChangeShapeType="1" noTextEdit="1"/>
              </p:cNvSpPr>
              <p:nvPr/>
            </p:nvSpPr>
            <p:spPr>
              <a:xfrm>
                <a:off x="9345422" y="2475184"/>
                <a:ext cx="461963" cy="294577"/>
              </a:xfrm>
              <a:prstGeom prst="rect">
                <a:avLst/>
              </a:prstGeom>
              <a:blipFill>
                <a:blip r:embed="rId4"/>
                <a:stretch>
                  <a:fillRect r="-5263" b="-12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52_1#fcd2ef4b9?vaa=1&amp;vcp=1&amp;vop=1&amp;pid=7fb24e892&amp;color=0,55,96&amp;vtp=1&amp;bbb=1"/>
              <p:cNvSpPr/>
              <p:nvPr/>
            </p:nvSpPr>
            <p:spPr>
              <a:xfrm>
                <a:off x="502920" y="2833134"/>
                <a:ext cx="10570464" cy="161163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由题意得函数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的定义域为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，关于原点对称，</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是奇函数.</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(1)−1=2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(−1)−1=−2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152_1#fcd2ef4b9?vaa=1&amp;vcp=1&amp;vop=1&amp;pid=7fb24e892&amp;color=0,55,96&amp;vtp=1&amp;bbb=1"/>
              <p:cNvSpPr>
                <a:spLocks noRot="1" noChangeAspect="1" noMove="1" noResize="1" noEditPoints="1" noAdjustHandles="1" noChangeArrowheads="1" noChangeShapeType="1" noTextEdit="1"/>
              </p:cNvSpPr>
              <p:nvPr/>
            </p:nvSpPr>
            <p:spPr>
              <a:xfrm>
                <a:off x="502920" y="2833134"/>
                <a:ext cx="10570464" cy="1611630"/>
              </a:xfrm>
              <a:prstGeom prst="rect">
                <a:avLst/>
              </a:prstGeom>
              <a:blipFill>
                <a:blip r:embed="rId5"/>
                <a:stretch>
                  <a:fillRect l="-1384"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C_5_BD#28ae16cba?vcp=1&amp;pid=9f09b120d&amp;color=0,55,96&amp;vtp=1&amp;bt=1&amp;bbb=1"/>
          <p:cNvSpPr/>
          <p:nvPr/>
        </p:nvSpPr>
        <p:spPr>
          <a:xfrm>
            <a:off x="502920" y="792000"/>
            <a:ext cx="10570464" cy="400368"/>
          </a:xfrm>
          <a:prstGeom prst="rect">
            <a:avLst/>
          </a:prstGeom>
          <a:noFill/>
          <a:ln/>
        </p:spPr>
        <p:txBody>
          <a:bodyPr wrap="none" lIns="0" tIns="0" rIns="0" bIns="0" rtlCol="0" anchor="t"/>
          <a:lstStyle/>
          <a:p>
            <a:pPr algn="ctr" latinLnBrk="1">
              <a:lnSpc>
                <a:spcPts val="3400"/>
              </a:lnSpc>
            </a:pPr>
            <a:r>
              <a:rPr lang="en-US" altLang="zh-CN" sz="2200" b="1" i="0" dirty="0">
                <a:solidFill>
                  <a:srgbClr val="003760"/>
                </a:solidFill>
                <a:latin typeface="Times New Roman" pitchFamily="34" charset="0"/>
                <a:ea typeface="微软雅黑" pitchFamily="34" charset="-122"/>
                <a:cs typeface="Times New Roman" pitchFamily="34" charset="-120"/>
              </a:rPr>
              <a:t>C组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新素养</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新题型</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3" name="QC_6_BD.155_1#0f1707247?vaa=1&amp;vcp=1&amp;vop=1&amp;pid=28ae16cba&amp;color=0,55,96&amp;vtp=1&amp;bbb=1"/>
              <p:cNvSpPr/>
              <p:nvPr/>
            </p:nvSpPr>
            <p:spPr>
              <a:xfrm>
                <a:off x="502920" y="1246161"/>
                <a:ext cx="10570464" cy="322580"/>
              </a:xfrm>
              <a:prstGeom prst="rect">
                <a:avLst/>
              </a:prstGeom>
              <a:noFill/>
              <a:ln/>
            </p:spPr>
            <p:txBody>
              <a:bodyPr wrap="none" lIns="0" tIns="0" rIns="0" bIns="0" rtlCol="0" anchor="t"/>
              <a:lstStyle/>
              <a:p>
                <a:pPr algn="l" latinLnBrk="1">
                  <a:lnSpc>
                    <a:spcPts val="2800"/>
                  </a:lnSpc>
                </a:pPr>
                <a:r>
                  <a:rPr lang="en-US" altLang="zh-CN" sz="1800" b="1" i="0" dirty="0">
                    <a:solidFill>
                      <a:srgbClr val="003760"/>
                    </a:solidFill>
                    <a:latin typeface="Times New Roman" pitchFamily="34" charset="0"/>
                    <a:ea typeface="微软雅黑" pitchFamily="34" charset="-122"/>
                    <a:cs typeface="Times New Roman" pitchFamily="34" charset="-120"/>
                  </a:rPr>
                  <a:t>12.（多选）</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则下列说法正确的是(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155_1#0f1707247?vaa=1&amp;vcp=1&amp;vop=1&amp;pid=28ae16cba&amp;color=0,55,96&amp;vtp=1&amp;bbb=1"/>
              <p:cNvSpPr>
                <a:spLocks noRot="1" noChangeAspect="1" noMove="1" noResize="1" noEditPoints="1" noAdjustHandles="1" noChangeArrowheads="1" noChangeShapeType="1" noTextEdit="1"/>
              </p:cNvSpPr>
              <p:nvPr/>
            </p:nvSpPr>
            <p:spPr>
              <a:xfrm>
                <a:off x="502920" y="1246161"/>
                <a:ext cx="10570464" cy="322580"/>
              </a:xfrm>
              <a:prstGeom prst="rect">
                <a:avLst/>
              </a:prstGeom>
              <a:blipFill>
                <a:blip r:embed="rId3"/>
                <a:stretch>
                  <a:fillRect l="-1384" t="-9434" b="-45283"/>
                </a:stretch>
              </a:blipFill>
              <a:ln/>
            </p:spPr>
            <p:txBody>
              <a:bodyPr/>
              <a:lstStyle/>
              <a:p>
                <a:r>
                  <a:rPr lang="zh-CN" altLang="en-US">
                    <a:noFill/>
                  </a:rPr>
                  <a:t> </a:t>
                </a:r>
              </a:p>
            </p:txBody>
          </p:sp>
        </mc:Fallback>
      </mc:AlternateContent>
      <p:sp>
        <p:nvSpPr>
          <p:cNvPr id="4" name="QC_6_AN.157_1#0f1707247.bracket?vaa=1&amp;vcp=1&amp;vop=1&amp;pid=28ae16cba&amp;color=0,55,96&amp;vpa=35&amp;vtp=1&amp;bbb=1"/>
          <p:cNvSpPr/>
          <p:nvPr/>
        </p:nvSpPr>
        <p:spPr>
          <a:xfrm>
            <a:off x="6981952" y="1292062"/>
            <a:ext cx="53816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55_2#0f1707247.choices?vaa=1&amp;vcp=1&amp;vop=1&amp;pid=28ae16cba&amp;color=0,55,96&amp;vtp=1&amp;bbb=1"/>
              <p:cNvSpPr/>
              <p:nvPr/>
            </p:nvSpPr>
            <p:spPr>
              <a:xfrm>
                <a:off x="502920" y="1570965"/>
                <a:ext cx="10570464" cy="736600"/>
              </a:xfrm>
              <a:prstGeom prst="rect">
                <a:avLst/>
              </a:prstGeom>
              <a:noFill/>
              <a:ln/>
            </p:spPr>
            <p:txBody>
              <a:bodyPr wrap="none" lIns="0" tIns="0" rIns="0" bIns="0" rtlCol="0" anchor="t"/>
              <a:lstStyle/>
              <a:p>
                <a:pPr latinLnBrk="1">
                  <a:lnSpc>
                    <a:spcPts val="29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的值域为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29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a:solidFill>
                      <a:srgbClr val="003760"/>
                    </a:solidFill>
                    <a:latin typeface="Times New Roman" pitchFamily="34" charset="0"/>
                    <a:ea typeface="微软雅黑" pitchFamily="34" charset="-122"/>
                    <a:cs typeface="Times New Roman" pitchFamily="34" charset="-120"/>
                  </a:rPr>
                  <a:t>上单调递增</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的图象关于点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中心对称</a:t>
                </a:r>
                <a:endParaRPr lang="en-US" altLang="zh-CN" sz="1800" dirty="0">
                  <a:solidFill>
                    <a:srgbClr val="003760"/>
                  </a:solidFill>
                </a:endParaRPr>
              </a:p>
            </p:txBody>
          </p:sp>
        </mc:Choice>
        <mc:Fallback xmlns="">
          <p:sp>
            <p:nvSpPr>
              <p:cNvPr id="5" name="QC_6_BD.155_2#0f1707247.choices?vaa=1&amp;vcp=1&amp;vop=1&amp;pid=28ae16cba&amp;color=0,55,96&amp;vtp=1&amp;bbb=1"/>
              <p:cNvSpPr>
                <a:spLocks noRot="1" noChangeAspect="1" noMove="1" noResize="1" noEditPoints="1" noAdjustHandles="1" noChangeArrowheads="1" noChangeShapeType="1" noTextEdit="1"/>
              </p:cNvSpPr>
              <p:nvPr/>
            </p:nvSpPr>
            <p:spPr>
              <a:xfrm>
                <a:off x="502920" y="1570965"/>
                <a:ext cx="10570464" cy="736600"/>
              </a:xfrm>
              <a:prstGeom prst="rect">
                <a:avLst/>
              </a:prstGeom>
              <a:blipFill>
                <a:blip r:embed="rId4"/>
                <a:stretch>
                  <a:fillRect l="-1384" t="-3306" b="-1074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56_1#0f1707247?vaa=1&amp;vcp=1&amp;vop=1&amp;pid=28ae16cba&amp;color=0,55,96&amp;vtp=1&amp;bbb=1&amp;hb=1"/>
              <p:cNvSpPr/>
              <p:nvPr/>
            </p:nvSpPr>
            <p:spPr>
              <a:xfrm>
                <a:off x="502920" y="2319757"/>
                <a:ext cx="10570464" cy="255270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的定义域为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29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不是函数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的周期，故A选项错误；</a:t>
                </a:r>
                <a:endParaRPr lang="en-US" altLang="zh-CN" sz="1800" dirty="0">
                  <a:solidFill>
                    <a:srgbClr val="003760"/>
                  </a:solidFill>
                </a:endParaRPr>
              </a:p>
              <a:p>
                <a:pPr latinLnBrk="1">
                  <a:lnSpc>
                    <a:spcPts val="29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29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的值域为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，故B选项错误；</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上单调递增，故C选项正确；</a:t>
                </a:r>
                <a:endParaRPr lang="en-US" altLang="zh-CN" dirty="0">
                  <a:solidFill>
                    <a:srgbClr val="003760"/>
                  </a:solidFill>
                </a:endParaRPr>
              </a:p>
              <a:p>
                <a:pPr latinLnBrk="1">
                  <a:lnSpc>
                    <a:spcPts val="100"/>
                  </a:lnSpc>
                </a:pPr>
                <a:endParaRPr lang="en-US" altLang="zh-CN" dirty="0"/>
              </a:p>
            </p:txBody>
          </p:sp>
        </mc:Choice>
        <mc:Fallback xmlns="">
          <p:sp>
            <p:nvSpPr>
              <p:cNvPr id="6" name="QC_6_AS.156_1#0f1707247?vaa=1&amp;vcp=1&amp;vop=1&amp;pid=28ae16cba&amp;color=0,55,96&amp;vtp=1&amp;bbb=1&amp;hb=1"/>
              <p:cNvSpPr>
                <a:spLocks noRot="1" noChangeAspect="1" noMove="1" noResize="1" noEditPoints="1" noAdjustHandles="1" noChangeArrowheads="1" noChangeShapeType="1" noTextEdit="1"/>
              </p:cNvSpPr>
              <p:nvPr/>
            </p:nvSpPr>
            <p:spPr>
              <a:xfrm>
                <a:off x="502920" y="2319757"/>
                <a:ext cx="10570464" cy="2552700"/>
              </a:xfrm>
              <a:prstGeom prst="rect">
                <a:avLst/>
              </a:prstGeom>
              <a:blipFill>
                <a:blip r:embed="rId5"/>
                <a:stretch>
                  <a:fillRect l="-1384" b="-215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156_1#0f1707247?vaa=1&amp;vcp=1&amp;vop=1&amp;pid=28ae16cba&amp;color=0,55,96&amp;vtp=1&amp;bbb=1&amp;hb=1">
                <a:extLst>
                  <a:ext uri="{FF2B5EF4-FFF2-40B4-BE49-F238E27FC236}">
                    <a16:creationId xmlns:a16="http://schemas.microsoft.com/office/drawing/2014/main" id="{20B1A954-32A7-BCE1-2B16-4A28667BB8C0}"/>
                  </a:ext>
                </a:extLst>
              </p:cNvPr>
              <p:cNvSpPr/>
              <p:nvPr/>
            </p:nvSpPr>
            <p:spPr>
              <a:xfrm>
                <a:off x="502920" y="4847056"/>
                <a:ext cx="10570464" cy="935546"/>
              </a:xfrm>
              <a:prstGeom prst="rect">
                <a:avLst/>
              </a:prstGeom>
              <a:noFill/>
              <a:ln/>
            </p:spPr>
            <p:txBody>
              <a:bodyPr wrap="square" lIns="0" tIns="0" rIns="0" bIns="0" rtlCol="0" anchor="t"/>
              <a:lstStyle/>
              <a:p>
                <a:pPr latinLnBrk="1">
                  <a:lnSpc>
                    <a:spcPts val="38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的图象关于点</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中心对称，故D选项正确.故选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8" name="QC_6_AS.156_1#0f1707247?vaa=1&amp;vcp=1&amp;vop=1&amp;pid=28ae16cba&amp;color=0,55,96&amp;vtp=1&amp;bbb=1&amp;hb=1">
                <a:extLst>
                  <a:ext uri="{FF2B5EF4-FFF2-40B4-BE49-F238E27FC236}">
                    <a16:creationId xmlns:a16="http://schemas.microsoft.com/office/drawing/2014/main" id="{20B1A954-32A7-BCE1-2B16-4A28667BB8C0}"/>
                  </a:ext>
                </a:extLst>
              </p:cNvPr>
              <p:cNvSpPr>
                <a:spLocks noRot="1" noChangeAspect="1" noMove="1" noResize="1" noEditPoints="1" noAdjustHandles="1" noChangeArrowheads="1" noChangeShapeType="1" noTextEdit="1"/>
              </p:cNvSpPr>
              <p:nvPr/>
            </p:nvSpPr>
            <p:spPr>
              <a:xfrm>
                <a:off x="502920" y="4847056"/>
                <a:ext cx="10570464" cy="935546"/>
              </a:xfrm>
              <a:prstGeom prst="rect">
                <a:avLst/>
              </a:prstGeom>
              <a:blipFill>
                <a:blip r:embed="rId6"/>
                <a:stretch>
                  <a:fillRect l="-1038"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500"/>
                                        <p:tgtEl>
                                          <p:spTgt spid="6">
                                            <p:txEl>
                                              <p:pRg st="5" end="5"/>
                                            </p:txEl>
                                          </p:spTgt>
                                        </p:tgtEl>
                                      </p:cBhvr>
                                    </p:animEffect>
                                    <p:anim calcmode="lin" valueType="num">
                                      <p:cBhvr>
                                        <p:cTn id="38"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anim calcmode="lin" valueType="num">
                                      <p:cBhvr>
                                        <p:cTn id="43" dur="500" fill="hold"/>
                                        <p:tgtEl>
                                          <p:spTgt spid="8">
                                            <p:bg/>
                                          </p:spTgt>
                                        </p:tgtEl>
                                        <p:attrNameLst>
                                          <p:attrName>ppt_x</p:attrName>
                                        </p:attrNameLst>
                                      </p:cBhvr>
                                      <p:tavLst>
                                        <p:tav tm="0">
                                          <p:val>
                                            <p:strVal val="#ppt_x"/>
                                          </p:val>
                                        </p:tav>
                                        <p:tav tm="100000">
                                          <p:val>
                                            <p:strVal val="#ppt_x"/>
                                          </p:val>
                                        </p:tav>
                                      </p:tavLst>
                                    </p:anim>
                                    <p:anim calcmode="lin" valueType="num">
                                      <p:cBhvr>
                                        <p:cTn id="44" dur="500" fill="hold"/>
                                        <p:tgtEl>
                                          <p:spTgt spid="8">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500"/>
                                        <p:tgtEl>
                                          <p:spTgt spid="8">
                                            <p:txEl>
                                              <p:pRg st="0" end="0"/>
                                            </p:txEl>
                                          </p:spTgt>
                                        </p:tgtEl>
                                      </p:cBhvr>
                                    </p:animEffect>
                                    <p:anim calcmode="lin" valueType="num">
                                      <p:cBhvr>
                                        <p:cTn id="48"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4">
                                            <p:bg/>
                                          </p:spTgt>
                                        </p:tgtEl>
                                        <p:attrNameLst>
                                          <p:attrName>style.visibility</p:attrName>
                                        </p:attrNameLst>
                                      </p:cBhvr>
                                      <p:to>
                                        <p:strVal val="visible"/>
                                      </p:to>
                                    </p:set>
                                    <p:animEffect transition="in" filter="fade">
                                      <p:cBhvr>
                                        <p:cTn id="54" dur="500"/>
                                        <p:tgtEl>
                                          <p:spTgt spid="4">
                                            <p:bg/>
                                          </p:spTgt>
                                        </p:tgtEl>
                                      </p:cBhvr>
                                    </p:animEffect>
                                    <p:anim calcmode="lin" valueType="num">
                                      <p:cBhvr>
                                        <p:cTn id="55" dur="500" fill="hold"/>
                                        <p:tgtEl>
                                          <p:spTgt spid="4">
                                            <p:bg/>
                                          </p:spTgt>
                                        </p:tgtEl>
                                        <p:attrNameLst>
                                          <p:attrName>ppt_x</p:attrName>
                                        </p:attrNameLst>
                                      </p:cBhvr>
                                      <p:tavLst>
                                        <p:tav tm="0">
                                          <p:val>
                                            <p:strVal val="#ppt_x"/>
                                          </p:val>
                                        </p:tav>
                                        <p:tav tm="100000">
                                          <p:val>
                                            <p:strVal val="#ppt_x"/>
                                          </p:val>
                                        </p:tav>
                                      </p:tavLst>
                                    </p:anim>
                                    <p:anim calcmode="lin" valueType="num">
                                      <p:cBhvr>
                                        <p:cTn id="56" dur="500" fill="hold"/>
                                        <p:tgtEl>
                                          <p:spTgt spid="4">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
                                            <p:txEl>
                                              <p:pRg st="0" end="0"/>
                                            </p:txEl>
                                          </p:spTgt>
                                        </p:tgtEl>
                                        <p:attrNameLst>
                                          <p:attrName>style.visibility</p:attrName>
                                        </p:attrNameLst>
                                      </p:cBhvr>
                                      <p:to>
                                        <p:strVal val="visible"/>
                                      </p:to>
                                    </p:set>
                                    <p:animEffect transition="in" filter="fade">
                                      <p:cBhvr>
                                        <p:cTn id="59" dur="500"/>
                                        <p:tgtEl>
                                          <p:spTgt spid="4">
                                            <p:txEl>
                                              <p:pRg st="0" end="0"/>
                                            </p:txEl>
                                          </p:spTgt>
                                        </p:tgtEl>
                                      </p:cBhvr>
                                    </p:animEffect>
                                    <p:anim calcmode="lin" valueType="num">
                                      <p:cBhvr>
                                        <p:cTn id="6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59_1#1c4b060d2?vaa=1&amp;vcp=1&amp;vop=1&amp;pid=28ae16cba&amp;color=0,55,96&amp;vtp=1&amp;bt=1&amp;bbb=1"/>
              <p:cNvSpPr/>
              <p:nvPr/>
            </p:nvSpPr>
            <p:spPr>
              <a:xfrm>
                <a:off x="502920" y="2705721"/>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13.（多选）</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的最小正周期是</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则(</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6_BD.159_1#1c4b060d2?vaa=1&amp;vcp=1&amp;vop=1&amp;pid=28ae16cba&amp;color=0,55,96&amp;vtp=1&amp;bt=1&amp;bbb=1"/>
              <p:cNvSpPr>
                <a:spLocks noRot="1" noChangeAspect="1" noMove="1" noResize="1" noEditPoints="1" noAdjustHandles="1" noChangeArrowheads="1" noChangeShapeType="1" noTextEdit="1"/>
              </p:cNvSpPr>
              <p:nvPr/>
            </p:nvSpPr>
            <p:spPr>
              <a:xfrm>
                <a:off x="502920" y="2705721"/>
                <a:ext cx="10570464" cy="501015"/>
              </a:xfrm>
              <a:prstGeom prst="rect">
                <a:avLst/>
              </a:prstGeom>
              <a:blipFill>
                <a:blip r:embed="rId3"/>
                <a:stretch>
                  <a:fillRect l="-1384" b="-158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6_BD.159_2#1c4b060d2.choices?vaa=1&amp;vcp=1&amp;vop=1&amp;pid=28ae16cba&amp;color=0,55,96&amp;vtp=1&amp;bbb=1"/>
              <p:cNvSpPr/>
              <p:nvPr/>
            </p:nvSpPr>
            <p:spPr>
              <a:xfrm>
                <a:off x="502920" y="3218103"/>
                <a:ext cx="10570464" cy="970217"/>
              </a:xfrm>
              <a:prstGeom prst="rect">
                <a:avLst/>
              </a:prstGeom>
              <a:noFill/>
              <a:ln/>
            </p:spPr>
            <p:txBody>
              <a:bodyPr wrap="none" lIns="0" tIns="0" rIns="0" bIns="0" rtlCol="0" anchor="t"/>
              <a:lstStyle/>
              <a:p>
                <a:pPr latinLnBrk="1">
                  <a:lnSpc>
                    <a:spcPts val="34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)&gt;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图象的对称中心为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kπ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k</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endParaRPr lang="en-US" altLang="zh-CN" sz="1800" dirty="0"/>
              </a:p>
            </p:txBody>
          </p:sp>
        </mc:Choice>
        <mc:Fallback xmlns="">
          <p:sp>
            <p:nvSpPr>
              <p:cNvPr id="4" name="QC_6_BD.159_2#1c4b060d2.choices?vaa=1&amp;vcp=1&amp;vop=1&amp;pid=28ae16cba&amp;color=0,55,96&amp;vtp=1&amp;bbb=1"/>
              <p:cNvSpPr>
                <a:spLocks noRot="1" noChangeAspect="1" noMove="1" noResize="1" noEditPoints="1" noAdjustHandles="1" noChangeArrowheads="1" noChangeShapeType="1" noTextEdit="1"/>
              </p:cNvSpPr>
              <p:nvPr/>
            </p:nvSpPr>
            <p:spPr>
              <a:xfrm>
                <a:off x="502920" y="3218103"/>
                <a:ext cx="10570464" cy="970217"/>
              </a:xfrm>
              <a:prstGeom prst="rect">
                <a:avLst/>
              </a:prstGeom>
              <a:blipFill>
                <a:blip r:embed="rId4"/>
                <a:stretch>
                  <a:fillRect l="-1384" b="-8176"/>
                </a:stretch>
              </a:blipFill>
              <a:ln/>
            </p:spPr>
            <p:txBody>
              <a:bodyPr/>
              <a:lstStyle/>
              <a:p>
                <a:r>
                  <a:rPr lang="zh-CN" altLang="en-US">
                    <a:noFill/>
                  </a:rPr>
                  <a:t> </a:t>
                </a:r>
              </a:p>
            </p:txBody>
          </p:sp>
        </mc:Fallback>
      </mc:AlternateContent>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61_1#1c4b060d2?vaa=1&amp;vcp=1&amp;vop=1&amp;pid=28ae16cba&amp;color=0,55,96&amp;vtp=1&amp;bt=1&amp;bbb=1&amp;hb=1"/>
              <p:cNvSpPr/>
              <p:nvPr/>
            </p:nvSpPr>
            <p:spPr>
              <a:xfrm>
                <a:off x="502920" y="792000"/>
                <a:ext cx="10570464" cy="507219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的最小正周期是</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，所以最小正周期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sz="1800" b="0" i="0">
                    <a:solidFill>
                      <a:srgbClr val="003760"/>
                    </a:solidFill>
                    <a:latin typeface="Times New Roman" pitchFamily="34" charset="0"/>
                    <a:ea typeface="微软雅黑" pitchFamily="34" charset="-122"/>
                    <a:cs typeface="Times New Roman" pitchFamily="34" charset="-120"/>
                  </a:rPr>
                  <a:t>项</a:t>
                </a:r>
                <a:r>
                  <a:rPr lang="en-US" altLang="zh-CN" sz="1800" b="0" i="0" dirty="0">
                    <a:solidFill>
                      <a:srgbClr val="003760"/>
                    </a:solidFill>
                    <a:latin typeface="Times New Roman" pitchFamily="34" charset="0"/>
                    <a:ea typeface="微软雅黑" pitchFamily="34" charset="-122"/>
                    <a:cs typeface="Times New Roman" pitchFamily="34" charset="-120"/>
                  </a:rPr>
                  <a:t>A，因为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，故选项A错误；</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sz="1800" b="0" i="0">
                    <a:solidFill>
                      <a:srgbClr val="003760"/>
                    </a:solidFill>
                    <a:latin typeface="Times New Roman" pitchFamily="34" charset="0"/>
                    <a:ea typeface="微软雅黑" pitchFamily="34" charset="-122"/>
                    <a:cs typeface="Times New Roman" pitchFamily="34" charset="-120"/>
                  </a:rPr>
                  <a:t>项</a:t>
                </a:r>
                <a:r>
                  <a:rPr lang="en-US" altLang="zh-CN" sz="1800" b="0" i="0" dirty="0">
                    <a:solidFill>
                      <a:srgbClr val="003760"/>
                    </a:solidFill>
                    <a:latin typeface="Times New Roman" pitchFamily="34" charset="0"/>
                    <a:ea typeface="微软雅黑" pitchFamily="34" charset="-122"/>
                    <a:cs typeface="Times New Roman" pitchFamily="34" charset="-120"/>
                  </a:rPr>
                  <a:t>B，因为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的性质知，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tan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)&gt;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，故选项B正确；</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sz="1800" b="0" i="0">
                    <a:solidFill>
                      <a:srgbClr val="003760"/>
                    </a:solidFill>
                    <a:latin typeface="Times New Roman" pitchFamily="34" charset="0"/>
                    <a:ea typeface="微软雅黑" pitchFamily="34" charset="-122"/>
                    <a:cs typeface="Times New Roman" pitchFamily="34" charset="-120"/>
                  </a:rPr>
                  <a:t>项</a:t>
                </a:r>
                <a:r>
                  <a:rPr lang="en-US" altLang="zh-CN" sz="1800" b="0" i="0" dirty="0">
                    <a:solidFill>
                      <a:srgbClr val="003760"/>
                    </a:solidFill>
                    <a:latin typeface="Times New Roman" pitchFamily="34" charset="0"/>
                    <a:ea typeface="微软雅黑" pitchFamily="34" charset="-122"/>
                    <a:cs typeface="Times New Roman" pitchFamily="34" charset="-120"/>
                  </a:rPr>
                  <a:t>C，由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图象的对称中心为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，故选项C正确；</a:t>
                </a:r>
                <a:endParaRPr lang="en-US" altLang="zh-CN" sz="1800" dirty="0"/>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sz="1800" b="0" i="0">
                    <a:solidFill>
                      <a:srgbClr val="003760"/>
                    </a:solidFill>
                    <a:latin typeface="Times New Roman" pitchFamily="34" charset="0"/>
                    <a:ea typeface="微软雅黑" pitchFamily="34" charset="-122"/>
                    <a:cs typeface="Times New Roman" pitchFamily="34" charset="-120"/>
                  </a:rPr>
                  <a:t>项</a:t>
                </a:r>
                <a:r>
                  <a:rPr lang="en-US" altLang="zh-CN" sz="1800" b="0" i="0" dirty="0">
                    <a:solidFill>
                      <a:srgbClr val="003760"/>
                    </a:solidFill>
                    <a:latin typeface="Times New Roman" pitchFamily="34" charset="0"/>
                    <a:ea typeface="微软雅黑" pitchFamily="34" charset="-122"/>
                    <a:cs typeface="Times New Roman" pitchFamily="34" charset="-120"/>
                  </a:rPr>
                  <a:t>D，当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的性质知，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r>
                  <a:rPr lang="en-US" altLang="zh-CN" sz="1800" b="0" i="0">
                    <a:solidFill>
                      <a:srgbClr val="003760"/>
                    </a:solidFill>
                    <a:latin typeface="Times New Roman" pitchFamily="34" charset="0"/>
                    <a:ea typeface="微软雅黑" pitchFamily="34" charset="-122"/>
                    <a:cs typeface="Times New Roman" pitchFamily="34" charset="-120"/>
                  </a:rPr>
                  <a:t>故选项D</a:t>
                </a:r>
              </a:p>
              <a:p>
                <a:pPr latinLnBrk="1">
                  <a:lnSpc>
                    <a:spcPts val="2900"/>
                  </a:lnSpc>
                </a:pPr>
                <a:r>
                  <a:rPr lang="en-US" altLang="zh-CN" b="0" i="0">
                    <a:solidFill>
                      <a:srgbClr val="003760"/>
                    </a:solidFill>
                    <a:latin typeface="Times New Roman" pitchFamily="34" charset="0"/>
                    <a:ea typeface="微软雅黑" pitchFamily="34" charset="-122"/>
                    <a:cs typeface="Times New Roman" pitchFamily="34" charset="-120"/>
                  </a:rPr>
                  <a:t>正确</a:t>
                </a:r>
                <a:r>
                  <a:rPr lang="en-US" altLang="zh-CN" b="0" i="0" dirty="0">
                    <a:solidFill>
                      <a:srgbClr val="003760"/>
                    </a:solidFill>
                    <a:latin typeface="Times New Roman" pitchFamily="34" charset="0"/>
                    <a:ea typeface="微软雅黑" pitchFamily="34" charset="-122"/>
                    <a:cs typeface="Times New Roman" pitchFamily="34" charset="-120"/>
                  </a:rPr>
                  <a:t>.故选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BCD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AS.161_1#1c4b060d2?vaa=1&amp;vcp=1&amp;vop=1&amp;pid=28ae16cba&amp;color=0,55,96&amp;vtp=1&amp;bt=1&amp;bbb=1&amp;hb=1"/>
              <p:cNvSpPr>
                <a:spLocks noRot="1" noChangeAspect="1" noMove="1" noResize="1" noEditPoints="1" noAdjustHandles="1" noChangeArrowheads="1" noChangeShapeType="1" noTextEdit="1"/>
              </p:cNvSpPr>
              <p:nvPr/>
            </p:nvSpPr>
            <p:spPr>
              <a:xfrm>
                <a:off x="502920" y="792000"/>
                <a:ext cx="10570464" cy="5072190"/>
              </a:xfrm>
              <a:prstGeom prst="rect">
                <a:avLst/>
              </a:prstGeom>
              <a:blipFill>
                <a:blip r:embed="rId3"/>
                <a:stretch>
                  <a:fillRect l="-1384" t="-841" r="-750" b="-2644"/>
                </a:stretch>
              </a:blipFill>
              <a:ln/>
            </p:spPr>
            <p:txBody>
              <a:bodyPr/>
              <a:lstStyle/>
              <a:p>
                <a:r>
                  <a:rPr lang="zh-CN" altLang="en-US">
                    <a:noFill/>
                  </a:rPr>
                  <a:t> </a:t>
                </a:r>
              </a:p>
            </p:txBody>
          </p:sp>
        </mc:Fallback>
      </mc:AlternateContent>
      <p:sp>
        <p:nvSpPr>
          <p:cNvPr id="3" name="QC_6_AN.162_1#1c4b060d2?vaa=1&amp;vcp=1&amp;vop=1&amp;pid=28ae16cba&amp;color=0,55,96&amp;vtp=1&amp;bbb=1"/>
          <p:cNvSpPr/>
          <p:nvPr/>
        </p:nvSpPr>
        <p:spPr>
          <a:xfrm>
            <a:off x="502920" y="5816628"/>
            <a:ext cx="10570464" cy="389255"/>
          </a:xfrm>
          <a:prstGeom prst="rect">
            <a:avLst/>
          </a:prstGeom>
          <a:noFill/>
          <a:ln/>
        </p:spPr>
        <p:txBody>
          <a:bodyPr wrap="none" lIns="0" tIns="0" rIns="0" bIns="0" rtlCol="0" anchor="t"/>
          <a:lstStyle/>
          <a:p>
            <a:pPr algn="l" latinLnBrk="1">
              <a:lnSpc>
                <a:spcPts val="34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BCD</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3">
                                            <p:bg/>
                                          </p:spTgt>
                                        </p:tgtEl>
                                        <p:attrNameLst>
                                          <p:attrName>style.visibility</p:attrName>
                                        </p:attrNameLst>
                                      </p:cBhvr>
                                      <p:to>
                                        <p:strVal val="visible"/>
                                      </p:to>
                                    </p:set>
                                    <p:animEffect transition="in" filter="fade">
                                      <p:cBhvr>
                                        <p:cTn id="64" dur="500"/>
                                        <p:tgtEl>
                                          <p:spTgt spid="3">
                                            <p:bg/>
                                          </p:spTgt>
                                        </p:tgtEl>
                                      </p:cBhvr>
                                    </p:animEffect>
                                    <p:anim calcmode="lin" valueType="num">
                                      <p:cBhvr>
                                        <p:cTn id="65" dur="500" fill="hold"/>
                                        <p:tgtEl>
                                          <p:spTgt spid="3">
                                            <p:bg/>
                                          </p:spTgt>
                                        </p:tgtEl>
                                        <p:attrNameLst>
                                          <p:attrName>ppt_x</p:attrName>
                                        </p:attrNameLst>
                                      </p:cBhvr>
                                      <p:tavLst>
                                        <p:tav tm="0">
                                          <p:val>
                                            <p:strVal val="#ppt_x"/>
                                          </p:val>
                                        </p:tav>
                                        <p:tav tm="100000">
                                          <p:val>
                                            <p:strVal val="#ppt_x"/>
                                          </p:val>
                                        </p:tav>
                                      </p:tavLst>
                                    </p:anim>
                                    <p:anim calcmode="lin" valueType="num">
                                      <p:cBhvr>
                                        <p:cTn id="66" dur="500" fill="hold"/>
                                        <p:tgtEl>
                                          <p:spTgt spid="3">
                                            <p:bg/>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
                                            <p:txEl>
                                              <p:pRg st="0" end="0"/>
                                            </p:txEl>
                                          </p:spTgt>
                                        </p:tgtEl>
                                        <p:attrNameLst>
                                          <p:attrName>style.visibility</p:attrName>
                                        </p:attrNameLst>
                                      </p:cBhvr>
                                      <p:to>
                                        <p:strVal val="visible"/>
                                      </p:to>
                                    </p:set>
                                    <p:animEffect transition="in" filter="fade">
                                      <p:cBhvr>
                                        <p:cTn id="69" dur="500"/>
                                        <p:tgtEl>
                                          <p:spTgt spid="3">
                                            <p:txEl>
                                              <p:pRg st="0" end="0"/>
                                            </p:txEl>
                                          </p:spTgt>
                                        </p:tgtEl>
                                      </p:cBhvr>
                                    </p:animEffect>
                                    <p:anim calcmode="lin" valueType="num">
                                      <p:cBhvr>
                                        <p:cTn id="7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63_1#aedfb77ff?vaa=1&amp;vcp=1&amp;vop=1&amp;pid=28ae16cba&amp;color=0,55,96&amp;vtp=1&amp;bt=1&amp;bbb=1&amp;hb=1"/>
              <p:cNvSpPr/>
              <p:nvPr/>
            </p:nvSpPr>
            <p:spPr>
              <a:xfrm>
                <a:off x="502920" y="2046211"/>
                <a:ext cx="10570464"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14.（多选）</a:t>
                </a:r>
                <a:r>
                  <a:rPr lang="en-US" altLang="zh-CN" sz="1800" b="0" i="0" dirty="0">
                    <a:solidFill>
                      <a:srgbClr val="003760"/>
                    </a:solidFill>
                    <a:latin typeface="仿宋" pitchFamily="34" charset="0"/>
                    <a:ea typeface="仿宋" pitchFamily="34" charset="-122"/>
                    <a:cs typeface="仿宋" pitchFamily="34" charset="-120"/>
                  </a:rPr>
                  <a:t>[河南安阳林州一中2024高一月考]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的部分图</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象如图所示</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则(</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BD.163_1#aedfb77ff?vaa=1&amp;vcp=1&amp;vop=1&amp;pid=28ae16cba&amp;color=0,55,96&amp;vtp=1&amp;bt=1&amp;bbb=1&amp;hb=1"/>
              <p:cNvSpPr>
                <a:spLocks noRot="1" noChangeAspect="1" noMove="1" noResize="1" noEditPoints="1" noAdjustHandles="1" noChangeArrowheads="1" noChangeShapeType="1" noTextEdit="1"/>
              </p:cNvSpPr>
              <p:nvPr/>
            </p:nvSpPr>
            <p:spPr>
              <a:xfrm>
                <a:off x="502920" y="2046211"/>
                <a:ext cx="10570464" cy="770255"/>
              </a:xfrm>
              <a:prstGeom prst="rect">
                <a:avLst/>
              </a:prstGeom>
              <a:blipFill>
                <a:blip r:embed="rId3"/>
                <a:stretch>
                  <a:fillRect l="-1384" r="-1384" b="-18254"/>
                </a:stretch>
              </a:blipFill>
              <a:ln/>
            </p:spPr>
            <p:txBody>
              <a:bodyPr/>
              <a:lstStyle/>
              <a:p>
                <a:r>
                  <a:rPr lang="zh-CN" altLang="en-US">
                    <a:noFill/>
                  </a:rPr>
                  <a:t> </a:t>
                </a:r>
              </a:p>
            </p:txBody>
          </p:sp>
        </mc:Fallback>
      </mc:AlternateContent>
      <p:pic>
        <p:nvPicPr>
          <p:cNvPr id="4" name="QC_6_BD.163_2#aedfb77ff?htil=4&amp;vaa=1&amp;vcp=1&amp;vop=1&amp;pid=28ae16cba&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470782" y="2949816"/>
            <a:ext cx="1133856"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163_3#aedfb77ff.choices?htil=4&amp;vaa=1&amp;vcp=1&amp;vop=1&amp;pid=28ae16cba&amp;color=0,55,96&amp;vtp=1&amp;bbb=1"/>
              <p:cNvSpPr/>
              <p:nvPr/>
            </p:nvSpPr>
            <p:spPr>
              <a:xfrm>
                <a:off x="502920" y="2822816"/>
                <a:ext cx="9299448" cy="1898650"/>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的图象过点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的图象关于直线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对称</a:t>
                </a:r>
                <a:endParaRPr lang="en-US" altLang="zh-CN" sz="1800" dirty="0"/>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上不单调，则实数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𝜆</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163_3#aedfb77ff.choices?htil=4&amp;vaa=1&amp;vcp=1&amp;vop=1&amp;pid=28ae16cba&amp;color=0,55,96&amp;vtp=1&amp;bbb=1"/>
              <p:cNvSpPr>
                <a:spLocks noRot="1" noChangeAspect="1" noMove="1" noResize="1" noEditPoints="1" noAdjustHandles="1" noChangeArrowheads="1" noChangeShapeType="1" noTextEdit="1"/>
              </p:cNvSpPr>
              <p:nvPr/>
            </p:nvSpPr>
            <p:spPr>
              <a:xfrm>
                <a:off x="502920" y="2822816"/>
                <a:ext cx="9299448" cy="1898650"/>
              </a:xfrm>
              <a:prstGeom prst="rect">
                <a:avLst/>
              </a:prstGeom>
              <a:blipFill>
                <a:blip r:embed="rId5"/>
                <a:stretch>
                  <a:fillRect l="-1574" b="-4167"/>
                </a:stretch>
              </a:blipFill>
              <a:ln/>
            </p:spPr>
            <p:txBody>
              <a:bodyPr/>
              <a:lstStyle/>
              <a:p>
                <a:r>
                  <a:rPr lang="zh-CN" altLang="en-US">
                    <a:noFill/>
                  </a:rPr>
                  <a:t> </a:t>
                </a:r>
              </a:p>
            </p:txBody>
          </p:sp>
        </mc:Fallback>
      </mc:AlternateContent>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65_1#aedfb77ff?vaa=1&amp;vcp=1&amp;vop=1&amp;pid=28ae16cba&amp;color=0,55,96&amp;vtp=1&amp;bt=1&amp;bbb=1"/>
              <p:cNvSpPr/>
              <p:nvPr/>
            </p:nvSpPr>
            <p:spPr>
              <a:xfrm>
                <a:off x="502920" y="1023194"/>
                <a:ext cx="10570464" cy="4349623"/>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设该函数的最小正周期为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oMath>
                </a14:m>
                <a:r>
                  <a:rPr lang="en-US" altLang="zh-CN" sz="1800" b="0" i="0" dirty="0">
                    <a:solidFill>
                      <a:srgbClr val="003760"/>
                    </a:solidFill>
                    <a:latin typeface="Times New Roman" pitchFamily="34" charset="0"/>
                    <a:ea typeface="微软雅黑" pitchFamily="34" charset="-122"/>
                    <a:cs typeface="Times New Roman" pitchFamily="34" charset="-120"/>
                  </a:rPr>
                  <a:t>，则有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题图可得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，故A错误.</a:t>
                </a:r>
                <a:endParaRPr lang="en-US" altLang="zh-CN" sz="1800" dirty="0"/>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dirty="0">
                    <a:solidFill>
                      <a:srgbClr val="003760"/>
                    </a:solidFill>
                    <a:latin typeface="Times New Roman" pitchFamily="34" charset="0"/>
                    <a:ea typeface="微软雅黑" pitchFamily="34" charset="-122"/>
                    <a:cs typeface="Times New Roman" pitchFamily="34" charset="-120"/>
                  </a:rPr>
                  <a:t>B正确.</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的图象关于直线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对称，故C正确.</a:t>
                </a:r>
                <a:endParaRPr lang="en-US" altLang="zh-CN" sz="1800" dirty="0"/>
              </a:p>
            </p:txBody>
          </p:sp>
        </mc:Choice>
        <mc:Fallback xmlns="">
          <p:sp>
            <p:nvSpPr>
              <p:cNvPr id="2" name="QC_6_AS.165_1#aedfb77ff?vaa=1&amp;vcp=1&amp;vop=1&amp;pid=28ae16cba&amp;color=0,55,96&amp;vtp=1&amp;bt=1&amp;bbb=1"/>
              <p:cNvSpPr>
                <a:spLocks noRot="1" noChangeAspect="1" noMove="1" noResize="1" noEditPoints="1" noAdjustHandles="1" noChangeArrowheads="1" noChangeShapeType="1" noTextEdit="1"/>
              </p:cNvSpPr>
              <p:nvPr/>
            </p:nvSpPr>
            <p:spPr>
              <a:xfrm>
                <a:off x="502920" y="1023194"/>
                <a:ext cx="10570464" cy="4349623"/>
              </a:xfrm>
              <a:prstGeom prst="rect">
                <a:avLst/>
              </a:prstGeom>
              <a:blipFill>
                <a:blip r:embed="rId3"/>
                <a:stretch>
                  <a:fillRect l="-1384" b="-18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65_2#aedfb77ff?vaa=1&amp;vcp=1&amp;vop=1&amp;pid=28ae16cba&amp;color=0,55,96&amp;mp=1&amp;vtp=1&amp;bt=1&amp;bbb=1"/>
              <p:cNvSpPr/>
              <p:nvPr/>
            </p:nvSpPr>
            <p:spPr>
              <a:xfrm>
                <a:off x="502920" y="1423784"/>
                <a:ext cx="10570464" cy="3478340"/>
              </a:xfrm>
              <a:prstGeom prst="rect">
                <a:avLst/>
              </a:prstGeom>
              <a:noFill/>
              <a:ln/>
            </p:spPr>
            <p:txBody>
              <a:bodyPr wrap="none" lIns="0" tIns="0" rIns="0" bIns="0" rtlCol="0" anchor="t"/>
              <a:lstStyle/>
              <a:p>
                <a:pPr algn="l"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𝜆</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endParaRPr lang="en-US" altLang="zh-CN" sz="100" dirty="0"/>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𝜆</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𝜆</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)=(2+2</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endParaRPr lang="en-US" altLang="zh-CN" sz="100" dirty="0"/>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𝜆</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𝜆</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)=(−2+2</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当</a:t>
                </a:r>
                <a:r>
                  <a:rPr lang="en-US" altLang="zh-CN" sz="1800" b="0" i="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上不单调时，</a:t>
                </a:r>
                <a:endParaRPr lang="en-US" altLang="zh-CN" sz="1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(2+2</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)(−2+2</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𝜆</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,故D正确.故选</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BCD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00" dirty="0"/>
              </a:p>
            </p:txBody>
          </p:sp>
        </mc:Choice>
        <mc:Fallback xmlns="">
          <p:sp>
            <p:nvSpPr>
              <p:cNvPr id="2" name="QC_6_AS.165_2#aedfb77ff?vaa=1&amp;vcp=1&amp;vop=1&amp;pid=28ae16cba&amp;color=0,55,96&amp;mp=1&amp;vtp=1&amp;bt=1&amp;bbb=1"/>
              <p:cNvSpPr>
                <a:spLocks noRot="1" noChangeAspect="1" noMove="1" noResize="1" noEditPoints="1" noAdjustHandles="1" noChangeArrowheads="1" noChangeShapeType="1" noTextEdit="1"/>
              </p:cNvSpPr>
              <p:nvPr/>
            </p:nvSpPr>
            <p:spPr>
              <a:xfrm>
                <a:off x="502920" y="1423784"/>
                <a:ext cx="10570464" cy="3478340"/>
              </a:xfrm>
              <a:prstGeom prst="rect">
                <a:avLst/>
              </a:prstGeom>
              <a:blipFill>
                <a:blip r:embed="rId3"/>
                <a:stretch>
                  <a:fillRect l="-1384" b="-4035"/>
                </a:stretch>
              </a:blipFill>
              <a:ln/>
            </p:spPr>
            <p:txBody>
              <a:bodyPr/>
              <a:lstStyle/>
              <a:p>
                <a:r>
                  <a:rPr lang="zh-CN" altLang="en-US">
                    <a:noFill/>
                  </a:rPr>
                  <a:t> </a:t>
                </a:r>
              </a:p>
            </p:txBody>
          </p:sp>
        </mc:Fallback>
      </mc:AlternateContent>
      <p:sp>
        <p:nvSpPr>
          <p:cNvPr id="3" name="QC_6_AN.166_1#aedfb77ff?vaa=1&amp;vcp=1&amp;vop=1&amp;pid=28ae16cba&amp;color=0,55,96&amp;vtp=1&amp;bbb=1"/>
          <p:cNvSpPr/>
          <p:nvPr/>
        </p:nvSpPr>
        <p:spPr>
          <a:xfrm>
            <a:off x="502920" y="4903964"/>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BCD</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C8C6E9-AD6C-8343-F718-17714D934E4E}"/>
            </a:ext>
          </a:extLst>
        </p:cNvPr>
        <p:cNvGrpSpPr/>
        <p:nvPr/>
      </p:nvGrpSpPr>
      <p:grpSpPr>
        <a:xfrm>
          <a:off x="0" y="0"/>
          <a:ext cx="0" cy="0"/>
          <a:chOff x="0" y="0"/>
          <a:chExt cx="0" cy="0"/>
        </a:xfrm>
      </p:grpSpPr>
      <p:sp>
        <p:nvSpPr>
          <p:cNvPr id="7" name="C_1#目录1:c329317fb?lid=2a34d46a0&amp;cid=2a34d46a0&amp;vtp=1&amp;bbb=1">
            <a:hlinkClick r:id="rId3" action="ppaction://hlinksldjump"/>
          </p:cNvPr>
          <p:cNvSpPr/>
          <p:nvPr/>
        </p:nvSpPr>
        <p:spPr>
          <a:xfrm>
            <a:off x="6787896" y="2754376"/>
            <a:ext cx="5404104" cy="283464"/>
          </a:xfrm>
          <a:prstGeom prst="rect">
            <a:avLst/>
          </a:prstGeom>
          <a:noFill/>
          <a:ln/>
        </p:spPr>
        <p:txBody>
          <a:bodyPr wrap="none" lIns="0" tIns="0" rIns="0" bIns="0" rtlCol="0" anchor="ctr"/>
          <a:lstStyle/>
          <a:p>
            <a:pPr marL="0" algn="l" latinLnBrk="1">
              <a:lnSpc>
                <a:spcPts val="2300"/>
              </a:lnSpc>
            </a:pPr>
            <a:r>
              <a:rPr lang="en-US" altLang="zh-CN" b="0" i="0" dirty="0">
                <a:solidFill>
                  <a:srgbClr val="6565FF"/>
                </a:solidFill>
                <a:latin typeface="Arial" pitchFamily="34" charset="0"/>
                <a:ea typeface="Arial" pitchFamily="34" charset="-122"/>
                <a:cs typeface="Arial" pitchFamily="34" charset="-120"/>
              </a:rPr>
              <a:t>题型1</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Arial" pitchFamily="34" charset="0"/>
                <a:ea typeface="Arial" pitchFamily="34" charset="-122"/>
                <a:cs typeface="Arial" pitchFamily="34" charset="-120"/>
              </a:rPr>
              <a:t>正切型函数的图象</a:t>
            </a:r>
            <a:endParaRPr lang="en-US" altLang="zh-CN" dirty="0"/>
          </a:p>
        </p:txBody>
      </p:sp>
      <p:sp>
        <p:nvSpPr>
          <p:cNvPr id="8" name="C_1#目录1:c329317fb?lid=90d69b1fd&amp;cid=90d69b1fd&amp;vtp=1&amp;bbb=1">
            <a:hlinkClick r:id="rId4" action="ppaction://hlinksldjump"/>
          </p:cNvPr>
          <p:cNvSpPr/>
          <p:nvPr/>
        </p:nvSpPr>
        <p:spPr>
          <a:xfrm>
            <a:off x="6787896" y="3074416"/>
            <a:ext cx="5404104" cy="283464"/>
          </a:xfrm>
          <a:prstGeom prst="rect">
            <a:avLst/>
          </a:prstGeom>
          <a:noFill/>
          <a:ln/>
        </p:spPr>
        <p:txBody>
          <a:bodyPr wrap="none" lIns="0" tIns="0" rIns="0" bIns="0" rtlCol="0" anchor="ctr"/>
          <a:lstStyle/>
          <a:p>
            <a:pPr marL="0" algn="l" latinLnBrk="1">
              <a:lnSpc>
                <a:spcPts val="2300"/>
              </a:lnSpc>
            </a:pPr>
            <a:r>
              <a:rPr lang="en-US" altLang="zh-CN" b="0" i="0" dirty="0">
                <a:solidFill>
                  <a:srgbClr val="6565FF"/>
                </a:solidFill>
                <a:latin typeface="Arial" pitchFamily="34" charset="0"/>
                <a:ea typeface="Arial" pitchFamily="34" charset="-122"/>
                <a:cs typeface="Arial" pitchFamily="34" charset="-120"/>
              </a:rPr>
              <a:t>题型2</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Arial" pitchFamily="34" charset="0"/>
                <a:ea typeface="Arial" pitchFamily="34" charset="-122"/>
                <a:cs typeface="Arial" pitchFamily="34" charset="-120"/>
              </a:rPr>
              <a:t>正切型函数的周期</a:t>
            </a:r>
            <a:endParaRPr lang="en-US" altLang="zh-CN" dirty="0"/>
          </a:p>
        </p:txBody>
      </p:sp>
      <p:sp>
        <p:nvSpPr>
          <p:cNvPr id="9" name="C_1#目录1:c329317fb?lid=5b23e29ee&amp;cid=5b23e29ee&amp;vtp=1&amp;bbb=1">
            <a:hlinkClick r:id="rId5" action="ppaction://hlinksldjump"/>
          </p:cNvPr>
          <p:cNvSpPr/>
          <p:nvPr/>
        </p:nvSpPr>
        <p:spPr>
          <a:xfrm>
            <a:off x="6787896" y="3403600"/>
            <a:ext cx="5404104" cy="283464"/>
          </a:xfrm>
          <a:prstGeom prst="rect">
            <a:avLst/>
          </a:prstGeom>
          <a:noFill/>
          <a:ln/>
        </p:spPr>
        <p:txBody>
          <a:bodyPr wrap="none" lIns="0" tIns="0" rIns="0" bIns="0" rtlCol="0" anchor="ctr"/>
          <a:lstStyle/>
          <a:p>
            <a:pPr marL="0" algn="l" latinLnBrk="1">
              <a:lnSpc>
                <a:spcPts val="2300"/>
              </a:lnSpc>
            </a:pPr>
            <a:r>
              <a:rPr lang="en-US" altLang="zh-CN" b="0" i="0" dirty="0">
                <a:solidFill>
                  <a:srgbClr val="6565FF"/>
                </a:solidFill>
                <a:latin typeface="Arial" pitchFamily="34" charset="0"/>
                <a:ea typeface="Arial" pitchFamily="34" charset="-122"/>
                <a:cs typeface="Arial" pitchFamily="34" charset="-120"/>
              </a:rPr>
              <a:t>题型3</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Arial" pitchFamily="34" charset="0"/>
                <a:ea typeface="Arial" pitchFamily="34" charset="-122"/>
                <a:cs typeface="Arial" pitchFamily="34" charset="-120"/>
              </a:rPr>
              <a:t>正切型函数图象的对称性</a:t>
            </a:r>
            <a:endParaRPr lang="en-US" altLang="zh-CN" dirty="0"/>
          </a:p>
        </p:txBody>
      </p:sp>
      <p:sp>
        <p:nvSpPr>
          <p:cNvPr id="10" name="C_1#目录1:c329317fb?lid=dac978a63&amp;cid=dac978a63&amp;vtp=1&amp;bbb=1">
            <a:hlinkClick r:id="rId6" action="ppaction://hlinksldjump"/>
          </p:cNvPr>
          <p:cNvSpPr/>
          <p:nvPr/>
        </p:nvSpPr>
        <p:spPr>
          <a:xfrm>
            <a:off x="6787896" y="3723640"/>
            <a:ext cx="5404104" cy="283464"/>
          </a:xfrm>
          <a:prstGeom prst="rect">
            <a:avLst/>
          </a:prstGeom>
          <a:noFill/>
          <a:ln/>
        </p:spPr>
        <p:txBody>
          <a:bodyPr wrap="none" lIns="0" tIns="0" rIns="0" bIns="0" rtlCol="0" anchor="ctr"/>
          <a:lstStyle/>
          <a:p>
            <a:pPr marL="0" algn="l" latinLnBrk="1">
              <a:lnSpc>
                <a:spcPts val="2300"/>
              </a:lnSpc>
            </a:pPr>
            <a:r>
              <a:rPr lang="en-US" altLang="zh-CN" b="0" i="0" dirty="0">
                <a:solidFill>
                  <a:srgbClr val="6565FF"/>
                </a:solidFill>
                <a:latin typeface="Arial" pitchFamily="34" charset="0"/>
                <a:ea typeface="Arial" pitchFamily="34" charset="-122"/>
                <a:cs typeface="Arial" pitchFamily="34" charset="-120"/>
              </a:rPr>
              <a:t>题型4</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Arial" pitchFamily="34" charset="0"/>
                <a:ea typeface="Arial" pitchFamily="34" charset="-122"/>
                <a:cs typeface="Arial" pitchFamily="34" charset="-120"/>
              </a:rPr>
              <a:t>正切型函数的单调性</a:t>
            </a:r>
            <a:endParaRPr lang="en-US" altLang="zh-CN" dirty="0"/>
          </a:p>
        </p:txBody>
      </p:sp>
      <p:sp>
        <p:nvSpPr>
          <p:cNvPr id="11" name="C_1#目录1:c329317fb?lid=55b3ea150&amp;cid=55b3ea150&amp;vtp=1&amp;bbb=1">
            <a:hlinkClick r:id="rId7" action="ppaction://hlinksldjump"/>
          </p:cNvPr>
          <p:cNvSpPr/>
          <p:nvPr/>
        </p:nvSpPr>
        <p:spPr>
          <a:xfrm>
            <a:off x="6787896" y="4043680"/>
            <a:ext cx="5404104" cy="283464"/>
          </a:xfrm>
          <a:prstGeom prst="rect">
            <a:avLst/>
          </a:prstGeom>
          <a:noFill/>
          <a:ln/>
        </p:spPr>
        <p:txBody>
          <a:bodyPr wrap="none" lIns="0" tIns="0" rIns="0" bIns="0" rtlCol="0" anchor="ctr"/>
          <a:lstStyle/>
          <a:p>
            <a:pPr marL="0" algn="l" latinLnBrk="1">
              <a:lnSpc>
                <a:spcPts val="2300"/>
              </a:lnSpc>
            </a:pPr>
            <a:r>
              <a:rPr lang="en-US" altLang="zh-CN" b="0" i="0" dirty="0">
                <a:solidFill>
                  <a:srgbClr val="6565FF"/>
                </a:solidFill>
                <a:latin typeface="Arial" pitchFamily="34" charset="0"/>
                <a:ea typeface="Arial" pitchFamily="34" charset="-122"/>
                <a:cs typeface="Arial" pitchFamily="34" charset="-120"/>
              </a:rPr>
              <a:t>题型5</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Arial" pitchFamily="34" charset="0"/>
                <a:ea typeface="Arial" pitchFamily="34" charset="-122"/>
                <a:cs typeface="Arial" pitchFamily="34" charset="-120"/>
              </a:rPr>
              <a:t>与正切型函数有关的值域（最值）问题</a:t>
            </a:r>
            <a:endParaRPr lang="en-US" altLang="zh-CN" dirty="0"/>
          </a:p>
        </p:txBody>
      </p:sp>
      <p:sp>
        <p:nvSpPr>
          <p:cNvPr id="12" name="C_1#目录1:c329317fb?lid=5df68a48c&amp;cid=5df68a48c&amp;vtp=1&amp;bbb=1">
            <a:hlinkClick r:id="rId8" action="ppaction://hlinksldjump"/>
          </p:cNvPr>
          <p:cNvSpPr/>
          <p:nvPr/>
        </p:nvSpPr>
        <p:spPr>
          <a:xfrm>
            <a:off x="6787896" y="4372864"/>
            <a:ext cx="5404104" cy="283464"/>
          </a:xfrm>
          <a:prstGeom prst="rect">
            <a:avLst/>
          </a:prstGeom>
          <a:noFill/>
          <a:ln/>
        </p:spPr>
        <p:txBody>
          <a:bodyPr wrap="none" lIns="0" tIns="0" rIns="0" bIns="0" rtlCol="0" anchor="ctr"/>
          <a:lstStyle/>
          <a:p>
            <a:pPr marL="0" algn="l" latinLnBrk="1">
              <a:lnSpc>
                <a:spcPts val="2300"/>
              </a:lnSpc>
            </a:pPr>
            <a:r>
              <a:rPr lang="en-US" altLang="zh-CN" b="0" i="0" dirty="0">
                <a:solidFill>
                  <a:srgbClr val="6565FF"/>
                </a:solidFill>
                <a:latin typeface="Arial" pitchFamily="34" charset="0"/>
                <a:ea typeface="Arial" pitchFamily="34" charset="-122"/>
                <a:cs typeface="Arial" pitchFamily="34" charset="-120"/>
              </a:rPr>
              <a:t>题型6</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Arial" pitchFamily="34" charset="0"/>
                <a:ea typeface="Arial" pitchFamily="34" charset="-122"/>
                <a:cs typeface="Arial" pitchFamily="34" charset="-120"/>
              </a:rPr>
              <a:t>正切函数性质的综合应用</a:t>
            </a:r>
            <a:endParaRPr lang="en-US" altLang="zh-CN" dirty="0"/>
          </a:p>
        </p:txBody>
      </p:sp>
    </p:spTree>
    <p:extLst>
      <p:ext uri="{BB962C8B-B14F-4D97-AF65-F5344CB8AC3E}">
        <p14:creationId xmlns:p14="http://schemas.microsoft.com/office/powerpoint/2010/main" val="1876888360"/>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67_1#b57fd2382?vaa=1&amp;vcp=1&amp;vop=1&amp;pid=28ae16cba&amp;color=0,55,96&amp;vtp=1&amp;bt=1&amp;bbb=1&amp;hb=1"/>
              <p:cNvSpPr/>
              <p:nvPr/>
            </p:nvSpPr>
            <p:spPr>
              <a:xfrm>
                <a:off x="502920" y="1431785"/>
                <a:ext cx="10570464"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15.</a:t>
                </a:r>
                <a:r>
                  <a:rPr lang="en-US" altLang="zh-CN" sz="1800" b="0" i="0" dirty="0">
                    <a:solidFill>
                      <a:srgbClr val="003760"/>
                    </a:solidFill>
                    <a:latin typeface="仿宋" pitchFamily="34" charset="0"/>
                    <a:ea typeface="仿宋" pitchFamily="34" charset="-122"/>
                    <a:cs typeface="仿宋" pitchFamily="34" charset="-120"/>
                  </a:rPr>
                  <a:t>[江苏扬州2025高一月考]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写出一个同时满足下列条件的函数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，如</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_______________________</a:t>
                </a:r>
              </a:p>
              <a:p>
                <a:pPr latinLnBrk="1">
                  <a:lnSpc>
                    <a:spcPts val="3300"/>
                  </a:lnSpc>
                </a:pPr>
                <a:r>
                  <a:rPr lang="en-US" altLang="zh-CN" sz="1800" i="0">
                    <a:solidFill>
                      <a:srgbClr val="003760"/>
                    </a:solidFill>
                    <a:latin typeface="SimSun" pitchFamily="34" charset="0"/>
                    <a:ea typeface="SimSun" pitchFamily="34" charset="-122"/>
                    <a:cs typeface="SimSun" pitchFamily="34" charset="-120"/>
                  </a:rPr>
                  <a:t>______________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是奇函数；②函数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的最小正周期是</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167_1#b57fd2382?vaa=1&amp;vcp=1&amp;vop=1&amp;pid=28ae16cba&amp;color=0,55,96&amp;vtp=1&amp;bt=1&amp;bbb=1&amp;hb=1"/>
              <p:cNvSpPr>
                <a:spLocks noRot="1" noChangeAspect="1" noMove="1" noResize="1" noEditPoints="1" noAdjustHandles="1" noChangeArrowheads="1" noChangeShapeType="1" noTextEdit="1"/>
              </p:cNvSpPr>
              <p:nvPr/>
            </p:nvSpPr>
            <p:spPr>
              <a:xfrm>
                <a:off x="502920" y="1431785"/>
                <a:ext cx="10570464" cy="1257300"/>
              </a:xfrm>
              <a:prstGeom prst="rect">
                <a:avLst/>
              </a:prstGeom>
              <a:blipFill>
                <a:blip r:embed="rId3"/>
                <a:stretch>
                  <a:fillRect l="-1384" r="-1499" b="-631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69_1#b57fd2382.blank?vaa=1&amp;vcp=1&amp;vop=1&amp;pid=28ae16cba&amp;color=0,55,96&amp;vpa=38&amp;vtp=1&amp;bbb=1&amp;rh=24&amp;hb=1"/>
              <p:cNvSpPr/>
              <p:nvPr/>
            </p:nvSpPr>
            <p:spPr>
              <a:xfrm>
                <a:off x="502920" y="1393685"/>
                <a:ext cx="10570464" cy="776859"/>
              </a:xfrm>
              <a:prstGeom prst="rect">
                <a:avLst/>
              </a:prstGeom>
              <a:noFill/>
              <a:ln/>
            </p:spPr>
            <p:txBody>
              <a:bodyPr wrap="none" lIns="0" tIns="0" rIns="0" bIns="0" rtlCol="0" anchor="t"/>
              <a:lstStyle/>
              <a:p>
                <a:pPr latinLnBrk="1">
                  <a:lnSpc>
                    <a:spcPts val="3205"/>
                  </a:lnSpc>
                </a:pPr>
                <a:r>
                  <a:rPr lang="en-US" altLang="zh-CN" sz="2000" b="0" i="0" kern="0">
                    <a:solidFill>
                      <a:srgbClr val="FFFFFF"/>
                    </a:solidFill>
                    <a:latin typeface="SimSun" panose="02010600030101010101" pitchFamily="2" charset="-122"/>
                    <a:ea typeface="微软雅黑" pitchFamily="34" charset="-122"/>
                    <a:cs typeface="Times New Roman" pitchFamily="34" charset="-120"/>
                  </a:rPr>
                  <a:t>                                                                </a:t>
                </a:r>
                <a14:m>
                  <m:oMath xmlns:m="http://schemas.openxmlformats.org/officeDocument/2006/math">
                    <m:r>
                      <m:rPr>
                        <m:sty m:val="p"/>
                      </m:rPr>
                      <a:rPr lang="en-US" altLang="zh-CN" sz="2000" b="0" i="0" smtClean="0">
                        <a:solidFill>
                          <a:srgbClr val="6161F4"/>
                        </a:solidFill>
                        <a:latin typeface="Cambria Math" pitchFamily="34" charset="0"/>
                        <a:ea typeface="Cambria Math" pitchFamily="34" charset="-122"/>
                        <a:cs typeface="Cambria Math" pitchFamily="34" charset="-120"/>
                      </a:rPr>
                      <m:t>sin</m:t>
                    </m:r>
                    <m:r>
                      <m:rPr>
                        <m:nor/>
                      </m:rPr>
                      <a:rPr lang="en-US" altLang="zh-CN" sz="2000" b="0" i="0" smtClean="0">
                        <a:solidFill>
                          <a:srgbClr val="6161F4"/>
                        </a:solidFill>
                        <a:latin typeface="Cambria Math" pitchFamily="34" charset="0"/>
                        <a:ea typeface="Cambria Math" pitchFamily="34" charset="-122"/>
                        <a:cs typeface="Cambria Math" pitchFamily="34" charset="-120"/>
                      </a:rPr>
                      <m:t> </m:t>
                    </m:r>
                    <m:r>
                      <a:rPr lang="en-US" altLang="zh-CN" sz="2000" b="0" i="0" smtClean="0">
                        <a:solidFill>
                          <a:srgbClr val="6161F4"/>
                        </a:solidFill>
                        <a:latin typeface="Cambria Math" pitchFamily="34" charset="0"/>
                        <a:ea typeface="Cambria Math" pitchFamily="34" charset="-122"/>
                        <a:cs typeface="Cambria Math" pitchFamily="34" charset="-120"/>
                      </a:rPr>
                      <m:t>4</m:t>
                    </m:r>
                    <m:r>
                      <m:rPr>
                        <m:sty m:val="p"/>
                      </m:rPr>
                      <a:rPr lang="en-US" altLang="zh-CN" sz="2000" b="0" i="0" smtClean="0">
                        <a:solidFill>
                          <a:srgbClr val="6161F4"/>
                        </a:solidFill>
                        <a:latin typeface="Cambria Math" pitchFamily="34" charset="0"/>
                        <a:ea typeface="Cambria Math" pitchFamily="34" charset="-122"/>
                        <a:cs typeface="Cambria Math" pitchFamily="34" charset="-120"/>
                      </a:rPr>
                      <m:t>π</m:t>
                    </m:r>
                    <m:r>
                      <a:rPr lang="en-US" altLang="zh-CN" sz="2000" b="0" i="0" smtClean="0">
                        <a:solidFill>
                          <a:srgbClr val="6161F4"/>
                        </a:solidFill>
                        <a:latin typeface="Cambria Math" pitchFamily="34" charset="0"/>
                        <a:ea typeface="Cambria Math" pitchFamily="34" charset="-122"/>
                        <a:cs typeface="Cambria Math" pitchFamily="34" charset="-120"/>
                      </a:rPr>
                      <m:t>𝑥</m:t>
                    </m:r>
                  </m:oMath>
                </a14:m>
                <a:r>
                  <a:rPr lang="en-US" altLang="zh-CN" sz="2000" b="0" i="0" dirty="0">
                    <a:solidFill>
                      <a:srgbClr val="6161F4"/>
                    </a:solidFill>
                    <a:latin typeface="Times New Roman" pitchFamily="34" charset="0"/>
                    <a:ea typeface="微软雅黑" pitchFamily="34" charset="-122"/>
                    <a:cs typeface="Times New Roman" pitchFamily="34" charset="-120"/>
                  </a:rPr>
                  <a:t>（或</a:t>
                </a:r>
                <a14:m>
                  <m:oMath xmlns:m="http://schemas.openxmlformats.org/officeDocument/2006/math">
                    <m:r>
                      <m:rPr>
                        <m:sty m:val="p"/>
                      </m:rPr>
                      <a:rPr lang="en-US" altLang="zh-CN" sz="2000" b="0" i="0" smtClean="0">
                        <a:solidFill>
                          <a:srgbClr val="6161F4"/>
                        </a:solidFill>
                        <a:latin typeface="Cambria Math" pitchFamily="34" charset="0"/>
                        <a:ea typeface="Cambria Math" pitchFamily="34" charset="-122"/>
                        <a:cs typeface="Cambria Math" pitchFamily="34" charset="-120"/>
                      </a:rPr>
                      <m:t>tan</m:t>
                    </m:r>
                    <m:r>
                      <m:rPr>
                        <m:nor/>
                      </m:rPr>
                      <a:rPr lang="en-US" altLang="zh-CN" sz="2000" b="0" i="0" smtClean="0">
                        <a:solidFill>
                          <a:srgbClr val="6161F4"/>
                        </a:solidFill>
                        <a:latin typeface="Cambria Math" pitchFamily="34" charset="0"/>
                        <a:ea typeface="Cambria Math" pitchFamily="34" charset="-122"/>
                        <a:cs typeface="Cambria Math" pitchFamily="34" charset="-120"/>
                      </a:rPr>
                      <m:t> </m:t>
                    </m:r>
                    <m:r>
                      <a:rPr lang="en-US" altLang="zh-CN" sz="2000" b="0" i="0" smtClean="0">
                        <a:solidFill>
                          <a:srgbClr val="6161F4"/>
                        </a:solidFill>
                        <a:latin typeface="Cambria Math" pitchFamily="34" charset="0"/>
                        <a:ea typeface="Cambria Math" pitchFamily="34" charset="-122"/>
                        <a:cs typeface="Cambria Math" pitchFamily="34" charset="-120"/>
                      </a:rPr>
                      <m:t>2</m:t>
                    </m:r>
                    <m:r>
                      <m:rPr>
                        <m:sty m:val="p"/>
                      </m:rPr>
                      <a:rPr lang="en-US" altLang="zh-CN" sz="2000" b="0" i="0" smtClean="0">
                        <a:solidFill>
                          <a:srgbClr val="6161F4"/>
                        </a:solidFill>
                        <a:latin typeface="Cambria Math" pitchFamily="34" charset="0"/>
                        <a:ea typeface="Cambria Math" pitchFamily="34" charset="-122"/>
                        <a:cs typeface="Cambria Math" pitchFamily="34" charset="-120"/>
                      </a:rPr>
                      <m:t>π</m:t>
                    </m:r>
                    <m:r>
                      <a:rPr lang="en-US" altLang="zh-CN" sz="2000" b="0" i="0" smtClean="0">
                        <a:solidFill>
                          <a:srgbClr val="6161F4"/>
                        </a:solidFill>
                        <a:latin typeface="Cambria Math" pitchFamily="34" charset="0"/>
                        <a:ea typeface="Cambria Math" pitchFamily="34" charset="-122"/>
                        <a:cs typeface="Cambria Math" pitchFamily="34" charset="-120"/>
                      </a:rPr>
                      <m:t>𝑥</m:t>
                    </m:r>
                  </m:oMath>
                </a14:m>
                <a:r>
                  <a:rPr lang="en-US" altLang="zh-CN" sz="2000" b="0" i="0">
                    <a:solidFill>
                      <a:srgbClr val="6161F4"/>
                    </a:solidFill>
                    <a:latin typeface="Times New Roman" pitchFamily="34" charset="0"/>
                    <a:ea typeface="微软雅黑" pitchFamily="34" charset="-122"/>
                    <a:cs typeface="Times New Roman" pitchFamily="34" charset="-120"/>
                  </a:rPr>
                  <a:t>，</a:t>
                </a:r>
              </a:p>
              <a:p>
                <a:pPr latinLnBrk="1">
                  <a:lnSpc>
                    <a:spcPts val="3205"/>
                  </a:lnSpc>
                </a:pPr>
                <a:r>
                  <a:rPr lang="en-US" altLang="zh-CN" sz="2000" b="0" i="0">
                    <a:solidFill>
                      <a:srgbClr val="6161F4"/>
                    </a:solidFill>
                    <a:latin typeface="Times New Roman" pitchFamily="34" charset="0"/>
                    <a:ea typeface="微软雅黑" pitchFamily="34" charset="-122"/>
                    <a:cs typeface="Times New Roman" pitchFamily="34" charset="-120"/>
                  </a:rPr>
                  <a:t>答案不唯一</a:t>
                </a:r>
                <a:r>
                  <a:rPr lang="en-US" altLang="zh-CN" sz="2000" b="0" i="0" dirty="0">
                    <a:solidFill>
                      <a:srgbClr val="6161F4"/>
                    </a:solidFill>
                    <a:latin typeface="Times New Roman" pitchFamily="34" charset="0"/>
                    <a:ea typeface="微软雅黑" pitchFamily="34" charset="-122"/>
                    <a:cs typeface="Times New Roman" pitchFamily="34" charset="-120"/>
                  </a:rPr>
                  <a:t>）</a:t>
                </a:r>
                <a:endParaRPr lang="en-US" altLang="zh-CN" sz="100" dirty="0">
                  <a:solidFill>
                    <a:srgbClr val="6161F4"/>
                  </a:solidFill>
                </a:endParaRPr>
              </a:p>
            </p:txBody>
          </p:sp>
        </mc:Choice>
        <mc:Fallback xmlns="">
          <p:sp>
            <p:nvSpPr>
              <p:cNvPr id="3" name="QB_6_AN.169_1#b57fd2382.blank?vaa=1&amp;vcp=1&amp;vop=1&amp;pid=28ae16cba&amp;color=0,55,96&amp;vpa=38&amp;vtp=1&amp;bbb=1&amp;rh=24&amp;hb=1"/>
              <p:cNvSpPr>
                <a:spLocks noRot="1" noChangeAspect="1" noMove="1" noResize="1" noEditPoints="1" noAdjustHandles="1" noChangeArrowheads="1" noChangeShapeType="1" noTextEdit="1"/>
              </p:cNvSpPr>
              <p:nvPr/>
            </p:nvSpPr>
            <p:spPr>
              <a:xfrm>
                <a:off x="502920" y="1393685"/>
                <a:ext cx="10570464" cy="776859"/>
              </a:xfrm>
              <a:prstGeom prst="rect">
                <a:avLst/>
              </a:prstGeom>
              <a:blipFill>
                <a:blip r:embed="rId4"/>
                <a:stretch>
                  <a:fillRect l="-1499" t="-2362" r="-1211" b="-1968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68_1#b57fd2382?vaa=1&amp;vcp=1&amp;vop=1&amp;pid=28ae16cba&amp;color=0,55,96&amp;vtp=1&amp;bbb=1"/>
              <p:cNvSpPr/>
              <p:nvPr/>
            </p:nvSpPr>
            <p:spPr>
              <a:xfrm>
                <a:off x="502920" y="2698483"/>
                <a:ext cx="10570464" cy="24496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不妨令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或</a:t>
                </a:r>
                <a:r>
                  <a:rPr lang="en-US" altLang="zh-CN" sz="1800"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.（答案不唯一）</a:t>
                </a:r>
                <a:endParaRPr lang="en-US" altLang="zh-CN" sz="1800" dirty="0">
                  <a:solidFill>
                    <a:srgbClr val="003760"/>
                  </a:solidFill>
                </a:endParaRPr>
              </a:p>
            </p:txBody>
          </p:sp>
        </mc:Choice>
        <mc:Fallback xmlns="">
          <p:sp>
            <p:nvSpPr>
              <p:cNvPr id="4" name="QB_6_AS.168_1#b57fd2382?vaa=1&amp;vcp=1&amp;vop=1&amp;pid=28ae16cba&amp;color=0,55,96&amp;vtp=1&amp;bbb=1"/>
              <p:cNvSpPr>
                <a:spLocks noRot="1" noChangeAspect="1" noMove="1" noResize="1" noEditPoints="1" noAdjustHandles="1" noChangeArrowheads="1" noChangeShapeType="1" noTextEdit="1"/>
              </p:cNvSpPr>
              <p:nvPr/>
            </p:nvSpPr>
            <p:spPr>
              <a:xfrm>
                <a:off x="502920" y="2698483"/>
                <a:ext cx="10570464" cy="2449640"/>
              </a:xfrm>
              <a:prstGeom prst="rect">
                <a:avLst/>
              </a:prstGeom>
              <a:blipFill>
                <a:blip r:embed="rId5"/>
                <a:stretch>
                  <a:fillRect l="-1384" b="-54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1" end="1"/>
                                            </p:txEl>
                                          </p:spTgt>
                                        </p:tgtEl>
                                        <p:attrNameLst>
                                          <p:attrName>style.visibility</p:attrName>
                                        </p:attrNameLst>
                                      </p:cBhvr>
                                      <p:to>
                                        <p:strVal val="visible"/>
                                      </p:to>
                                    </p:set>
                                    <p:animEffect transition="in" filter="fade">
                                      <p:cBhvr>
                                        <p:cTn id="54" dur="500"/>
                                        <p:tgtEl>
                                          <p:spTgt spid="3">
                                            <p:txEl>
                                              <p:pRg st="1" end="1"/>
                                            </p:txEl>
                                          </p:spTgt>
                                        </p:tgtEl>
                                      </p:cBhvr>
                                    </p:animEffect>
                                    <p:anim calcmode="lin" valueType="num">
                                      <p:cBhvr>
                                        <p:cTn id="5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4#c329317fb?vcp=1&amp;pid=ac5c51965&amp;color=0,55,96&amp;tib=255,255,255&amp;vtp=1&amp;bt=1" descr="preencoded.png"/>
          <p:cNvPicPr>
            <a:picLocks noChangeAspect="1"/>
          </p:cNvPicPr>
          <p:nvPr/>
        </p:nvPicPr>
        <p:blipFill>
          <a:blip r:embed="rId3"/>
          <a:stretch>
            <a:fillRect/>
          </a:stretch>
        </p:blipFill>
        <p:spPr>
          <a:xfrm>
            <a:off x="521208" y="795528"/>
            <a:ext cx="566928" cy="694944"/>
          </a:xfrm>
          <a:prstGeom prst="rect">
            <a:avLst/>
          </a:prstGeom>
        </p:spPr>
      </p:pic>
      <p:sp>
        <p:nvSpPr>
          <p:cNvPr id="3" name="C_4_BD#c329317fb?vcp=1&amp;pid=ac5c51965&amp;color=61,88,159&amp;vtp=1&amp;bbb=1"/>
          <p:cNvSpPr/>
          <p:nvPr/>
        </p:nvSpPr>
        <p:spPr>
          <a:xfrm>
            <a:off x="1216152" y="9144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5_BD#de0321fee?vcp=1&amp;pid=c329317fb&amp;color=97,97,244&amp;vtp=1&amp;bbb=1"/>
          <p:cNvSpPr/>
          <p:nvPr/>
        </p:nvSpPr>
        <p:spPr>
          <a:xfrm>
            <a:off x="502920" y="14904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正切函数及正切型函数的性质</a:t>
            </a:r>
            <a:endParaRPr lang="en-US" altLang="zh-CN" sz="2000" dirty="0"/>
          </a:p>
        </p:txBody>
      </p:sp>
      <p:sp>
        <p:nvSpPr>
          <p:cNvPr id="5" name="C_5_BD#3bc0fc222?vcp=1&amp;pid=c329317fb&amp;color=97,97,244&amp;vtp=1&amp;bbb=1"/>
          <p:cNvSpPr/>
          <p:nvPr/>
        </p:nvSpPr>
        <p:spPr>
          <a:xfrm>
            <a:off x="502920" y="1947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正切函数的图象</a:t>
            </a:r>
            <a:endParaRPr lang="en-US" altLang="zh-CN" sz="20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C_4#c87964335?vcp=1&amp;pid=ac5c51965&amp;color=0,55,96&amp;mp=1&amp;tib=255,255,255&amp;vtp=1&amp;bt=1" descr="preencoded.png"/>
          <p:cNvPicPr>
            <a:picLocks noChangeAspect="1"/>
          </p:cNvPicPr>
          <p:nvPr/>
        </p:nvPicPr>
        <p:blipFill>
          <a:blip r:embed="rId3"/>
          <a:stretch>
            <a:fillRect/>
          </a:stretch>
        </p:blipFill>
        <p:spPr>
          <a:xfrm>
            <a:off x="521208" y="792000"/>
            <a:ext cx="493776" cy="521208"/>
          </a:xfrm>
          <a:prstGeom prst="rect">
            <a:avLst/>
          </a:prstGeom>
        </p:spPr>
      </p:pic>
      <p:sp>
        <p:nvSpPr>
          <p:cNvPr id="3" name="C_4_BD#c87964335?vcp=1&amp;pid=ac5c51965&amp;color=61,88,159&amp;mp=1&amp;vtp=1&amp;bbb=1"/>
          <p:cNvSpPr/>
          <p:nvPr/>
        </p:nvSpPr>
        <p:spPr>
          <a:xfrm>
            <a:off x="1152144" y="792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p>
        </p:txBody>
      </p:sp>
      <p:sp>
        <p:nvSpPr>
          <p:cNvPr id="4" name="C_5_BD#16ab62064?vcp=1&amp;pid=c87964335&amp;color=97,97,244&amp;vtp=1&amp;bbb=1"/>
          <p:cNvSpPr/>
          <p:nvPr/>
        </p:nvSpPr>
        <p:spPr>
          <a:xfrm>
            <a:off x="502920" y="14442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要点1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正切函数的其他性质</a:t>
            </a:r>
            <a:endParaRPr lang="en-US" altLang="zh-CN" sz="2000" dirty="0"/>
          </a:p>
        </p:txBody>
      </p:sp>
      <mc:AlternateContent xmlns:mc="http://schemas.openxmlformats.org/markup-compatibility/2006" xmlns:a14="http://schemas.microsoft.com/office/drawing/2010/main">
        <mc:Choice Requires="a14">
          <p:sp>
            <p:nvSpPr>
              <p:cNvPr id="5" name="QC_6_BD.1_1#29d38b9f2?vaa=1&amp;vcp=1&amp;vop=1&amp;pid=16ab62064&amp;color=0,55,96&amp;vtp=1&amp;bbb=1"/>
              <p:cNvSpPr/>
              <p:nvPr/>
            </p:nvSpPr>
            <p:spPr>
              <a:xfrm>
                <a:off x="502920" y="1831622"/>
                <a:ext cx="10570464" cy="52565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内的交点个数为(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C_6_BD.1_1#29d38b9f2?vaa=1&amp;vcp=1&amp;vop=1&amp;pid=16ab62064&amp;color=0,55,96&amp;vtp=1&amp;bbb=1"/>
              <p:cNvSpPr>
                <a:spLocks noRot="1" noChangeAspect="1" noMove="1" noResize="1" noEditPoints="1" noAdjustHandles="1" noChangeArrowheads="1" noChangeShapeType="1" noTextEdit="1"/>
              </p:cNvSpPr>
              <p:nvPr/>
            </p:nvSpPr>
            <p:spPr>
              <a:xfrm>
                <a:off x="502920" y="1831622"/>
                <a:ext cx="10570464" cy="525653"/>
              </a:xfrm>
              <a:prstGeom prst="rect">
                <a:avLst/>
              </a:prstGeom>
              <a:blipFill>
                <a:blip r:embed="rId4"/>
                <a:stretch>
                  <a:fillRect l="-1384" b="-14943"/>
                </a:stretch>
              </a:blipFill>
              <a:ln/>
            </p:spPr>
            <p:txBody>
              <a:bodyPr/>
              <a:lstStyle/>
              <a:p>
                <a:r>
                  <a:rPr lang="zh-CN" altLang="en-US">
                    <a:noFill/>
                  </a:rPr>
                  <a:t> </a:t>
                </a:r>
              </a:p>
            </p:txBody>
          </p:sp>
        </mc:Fallback>
      </mc:AlternateContent>
      <p:sp>
        <p:nvSpPr>
          <p:cNvPr id="7" name="QC_6_BD.1_2#29d38b9f2.choices?vaa=1&amp;vcp=1&amp;vop=1&amp;pid=16ab62064&amp;color=0,55,96&amp;vtp=1&amp;bbb=1"/>
          <p:cNvSpPr/>
          <p:nvPr/>
        </p:nvSpPr>
        <p:spPr>
          <a:xfrm>
            <a:off x="502920" y="2369911"/>
            <a:ext cx="10570464" cy="36068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a:t>
            </a:r>
            <a:endParaRPr lang="en-US" altLang="zh-CN" sz="1800"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3_1#29d38b9f2?vaa=1&amp;vcp=1&amp;vop=1&amp;pid=16ab62064&amp;color=0,55,96&amp;vtp=1&amp;bt=1&amp;bbb=1&amp;hb=1"/>
              <p:cNvSpPr/>
              <p:nvPr/>
            </p:nvSpPr>
            <p:spPr>
              <a:xfrm>
                <a:off x="502920" y="1189246"/>
                <a:ext cx="10570464" cy="1109853"/>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方法一（图象法）：在同一坐标系内作出两函数在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内的图象，如图.由于当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a:t>
                </a: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不等式</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&lt;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&lt;</m:t>
                    </m:r>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oMath>
                </a14:m>
                <a:r>
                  <a:rPr lang="en-US" altLang="zh-CN" b="0" i="0" dirty="0">
                    <a:solidFill>
                      <a:srgbClr val="003760"/>
                    </a:solidFill>
                    <a:latin typeface="Times New Roman" pitchFamily="34" charset="0"/>
                    <a:ea typeface="微软雅黑" pitchFamily="34" charset="-122"/>
                    <a:cs typeface="Times New Roman" pitchFamily="34" charset="-120"/>
                  </a:rPr>
                  <a:t>成立，因而函数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tan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oMath>
                </a14:m>
                <a:r>
                  <a:rPr lang="en-US" altLang="zh-CN"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oMath>
                </a14:m>
                <a:r>
                  <a:rPr lang="en-US" altLang="zh-CN" b="0" i="0" dirty="0">
                    <a:solidFill>
                      <a:srgbClr val="003760"/>
                    </a:solidFill>
                    <a:latin typeface="Times New Roman" pitchFamily="34" charset="0"/>
                    <a:ea typeface="微软雅黑" pitchFamily="34" charset="-122"/>
                    <a:cs typeface="Times New Roman" pitchFamily="34" charset="-120"/>
                  </a:rPr>
                  <a:t>的图象在</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内有3个交点，故选C.</a:t>
                </a:r>
                <a:endParaRPr lang="en-US" altLang="zh-CN" dirty="0"/>
              </a:p>
            </p:txBody>
          </p:sp>
        </mc:Choice>
        <mc:Fallback xmlns="">
          <p:sp>
            <p:nvSpPr>
              <p:cNvPr id="2" name="QC_6_AS.3_1#29d38b9f2?vaa=1&amp;vcp=1&amp;vop=1&amp;pid=16ab62064&amp;color=0,55,96&amp;vtp=1&amp;bt=1&amp;bbb=1&amp;hb=1"/>
              <p:cNvSpPr>
                <a:spLocks noRot="1" noChangeAspect="1" noMove="1" noResize="1" noEditPoints="1" noAdjustHandles="1" noChangeArrowheads="1" noChangeShapeType="1" noTextEdit="1"/>
              </p:cNvSpPr>
              <p:nvPr/>
            </p:nvSpPr>
            <p:spPr>
              <a:xfrm>
                <a:off x="502920" y="1189246"/>
                <a:ext cx="10570464" cy="1109853"/>
              </a:xfrm>
              <a:prstGeom prst="rect">
                <a:avLst/>
              </a:prstGeom>
              <a:blipFill>
                <a:blip r:embed="rId3"/>
                <a:stretch>
                  <a:fillRect l="-1384" r="-1788" b="-7692"/>
                </a:stretch>
              </a:blipFill>
              <a:ln/>
            </p:spPr>
            <p:txBody>
              <a:bodyPr/>
              <a:lstStyle/>
              <a:p>
                <a:r>
                  <a:rPr lang="zh-CN" altLang="en-US">
                    <a:noFill/>
                  </a:rPr>
                  <a:t> </a:t>
                </a:r>
              </a:p>
            </p:txBody>
          </p:sp>
        </mc:Fallback>
      </mc:AlternateContent>
      <p:pic>
        <p:nvPicPr>
          <p:cNvPr id="3" name="QC_6_AS.3_2#29d38b9f2?vaa=1&amp;vcp=1&amp;vop=1&amp;pid=16ab62064&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754880" y="2432894"/>
            <a:ext cx="206654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C_6_AS.3_3#29d38b9f2?vaa=1&amp;vcp=1&amp;vop=1&amp;pid=16ab62064&amp;color=0,55,96&amp;vtp=1&amp;bbb=1&amp;hb=1"/>
              <p:cNvSpPr/>
              <p:nvPr/>
            </p:nvSpPr>
            <p:spPr>
              <a:xfrm>
                <a:off x="502920" y="4033094"/>
                <a:ext cx="10570464" cy="1243140"/>
              </a:xfrm>
              <a:prstGeom prst="rect">
                <a:avLst/>
              </a:prstGeom>
              <a:noFill/>
              <a:ln/>
            </p:spPr>
            <p:txBody>
              <a:bodyPr wrap="none" lIns="0" tIns="0" rIns="0" bIns="0" rtlCol="0" anchor="t"/>
              <a:lstStyle/>
              <a:p>
                <a:pPr algn="l" latinLnBrk="1">
                  <a:lnSpc>
                    <a:spcPts val="3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方法二（代数法）：由</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，从而</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或</a:t>
                </a:r>
              </a:p>
              <a:p>
                <a:pPr latinLnBrk="1">
                  <a:lnSpc>
                    <a:spcPts val="3500"/>
                  </a:lnSpc>
                </a:pP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.由于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，因而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或0或</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，即函数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内有3</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个交点</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p>
            </p:txBody>
          </p:sp>
        </mc:Choice>
        <mc:Fallback xmlns="">
          <p:sp>
            <p:nvSpPr>
              <p:cNvPr id="4" name="QC_6_AS.3_3#29d38b9f2?vaa=1&amp;vcp=1&amp;vop=1&amp;pid=16ab62064&amp;color=0,55,96&amp;vtp=1&amp;bbb=1&amp;hb=1"/>
              <p:cNvSpPr>
                <a:spLocks noRot="1" noChangeAspect="1" noMove="1" noResize="1" noEditPoints="1" noAdjustHandles="1" noChangeArrowheads="1" noChangeShapeType="1" noTextEdit="1"/>
              </p:cNvSpPr>
              <p:nvPr/>
            </p:nvSpPr>
            <p:spPr>
              <a:xfrm>
                <a:off x="502920" y="4033094"/>
                <a:ext cx="10570464" cy="1243140"/>
              </a:xfrm>
              <a:prstGeom prst="rect">
                <a:avLst/>
              </a:prstGeom>
              <a:blipFill>
                <a:blip r:embed="rId5"/>
                <a:stretch>
                  <a:fillRect l="-1384" r="-1269" b="-10784"/>
                </a:stretch>
              </a:blipFill>
              <a:ln/>
            </p:spPr>
            <p:txBody>
              <a:bodyPr/>
              <a:lstStyle/>
              <a:p>
                <a:r>
                  <a:rPr lang="zh-CN" altLang="en-US">
                    <a:noFill/>
                  </a:rPr>
                  <a:t> </a:t>
                </a:r>
              </a:p>
            </p:txBody>
          </p:sp>
        </mc:Fallback>
      </mc:AlternateContent>
      <p:sp>
        <p:nvSpPr>
          <p:cNvPr id="5" name="QC_6_AN.4_1#29d38b9f2?vaa=1&amp;vcp=1&amp;vop=1&amp;pid=16ab62064&amp;color=0,55,96&amp;vtp=1&amp;bbb=1"/>
          <p:cNvSpPr/>
          <p:nvPr/>
        </p:nvSpPr>
        <p:spPr>
          <a:xfrm>
            <a:off x="502920" y="5325763"/>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bg/>
                                          </p:spTgt>
                                        </p:tgtEl>
                                        <p:attrNameLst>
                                          <p:attrName>style.visibility</p:attrName>
                                        </p:attrNameLst>
                                      </p:cBhvr>
                                      <p:to>
                                        <p:strVal val="visible"/>
                                      </p:to>
                                    </p:set>
                                    <p:animEffect transition="in" filter="fade">
                                      <p:cBhvr>
                                        <p:cTn id="27" dur="500"/>
                                        <p:tgtEl>
                                          <p:spTgt spid="4">
                                            <p:bg/>
                                          </p:spTgt>
                                        </p:tgtEl>
                                      </p:cBhvr>
                                    </p:animEffect>
                                    <p:anim calcmode="lin" valueType="num">
                                      <p:cBhvr>
                                        <p:cTn id="28" dur="500" fill="hold"/>
                                        <p:tgtEl>
                                          <p:spTgt spid="4">
                                            <p:bg/>
                                          </p:spTgt>
                                        </p:tgtEl>
                                        <p:attrNameLst>
                                          <p:attrName>ppt_x</p:attrName>
                                        </p:attrNameLst>
                                      </p:cBhvr>
                                      <p:tavLst>
                                        <p:tav tm="0">
                                          <p:val>
                                            <p:strVal val="#ppt_x"/>
                                          </p:val>
                                        </p:tav>
                                        <p:tav tm="100000">
                                          <p:val>
                                            <p:strVal val="#ppt_x"/>
                                          </p:val>
                                        </p:tav>
                                      </p:tavLst>
                                    </p:anim>
                                    <p:anim calcmode="lin" valueType="num">
                                      <p:cBhvr>
                                        <p:cTn id="29" dur="500" fill="hold"/>
                                        <p:tgtEl>
                                          <p:spTgt spid="4">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0" end="0"/>
                                            </p:txEl>
                                          </p:spTgt>
                                        </p:tgtEl>
                                        <p:attrNameLst>
                                          <p:attrName>style.visibility</p:attrName>
                                        </p:attrNameLst>
                                      </p:cBhvr>
                                      <p:to>
                                        <p:strVal val="visible"/>
                                      </p:to>
                                    </p:set>
                                    <p:animEffect transition="in" filter="fade">
                                      <p:cBhvr>
                                        <p:cTn id="32" dur="500"/>
                                        <p:tgtEl>
                                          <p:spTgt spid="4">
                                            <p:txEl>
                                              <p:pRg st="0" end="0"/>
                                            </p:txEl>
                                          </p:spTgt>
                                        </p:tgtEl>
                                      </p:cBhvr>
                                    </p:animEffect>
                                    <p:anim calcmode="lin" valueType="num">
                                      <p:cBhvr>
                                        <p:cTn id="3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1" end="1"/>
                                            </p:txEl>
                                          </p:spTgt>
                                        </p:tgtEl>
                                        <p:attrNameLst>
                                          <p:attrName>style.visibility</p:attrName>
                                        </p:attrNameLst>
                                      </p:cBhvr>
                                      <p:to>
                                        <p:strVal val="visible"/>
                                      </p:to>
                                    </p:set>
                                    <p:animEffect transition="in" filter="fade">
                                      <p:cBhvr>
                                        <p:cTn id="37" dur="500"/>
                                        <p:tgtEl>
                                          <p:spTgt spid="4">
                                            <p:txEl>
                                              <p:pRg st="1" end="1"/>
                                            </p:txEl>
                                          </p:spTgt>
                                        </p:tgtEl>
                                      </p:cBhvr>
                                    </p:animEffect>
                                    <p:anim calcmode="lin" valueType="num">
                                      <p:cBhvr>
                                        <p:cTn id="3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1" end="1"/>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2" end="2"/>
                                            </p:txEl>
                                          </p:spTgt>
                                        </p:tgtEl>
                                        <p:attrNameLst>
                                          <p:attrName>style.visibility</p:attrName>
                                        </p:attrNameLst>
                                      </p:cBhvr>
                                      <p:to>
                                        <p:strVal val="visible"/>
                                      </p:to>
                                    </p:set>
                                    <p:animEffect transition="in" filter="fade">
                                      <p:cBhvr>
                                        <p:cTn id="42" dur="500"/>
                                        <p:tgtEl>
                                          <p:spTgt spid="4">
                                            <p:txEl>
                                              <p:pRg st="2" end="2"/>
                                            </p:txEl>
                                          </p:spTgt>
                                        </p:tgtEl>
                                      </p:cBhvr>
                                    </p:animEffect>
                                    <p:anim calcmode="lin" valueType="num">
                                      <p:cBhvr>
                                        <p:cTn id="4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
                                            <p:bg/>
                                          </p:spTgt>
                                        </p:tgtEl>
                                        <p:attrNameLst>
                                          <p:attrName>style.visibility</p:attrName>
                                        </p:attrNameLst>
                                      </p:cBhvr>
                                      <p:to>
                                        <p:strVal val="visible"/>
                                      </p:to>
                                    </p:set>
                                    <p:animEffect transition="in" filter="fade">
                                      <p:cBhvr>
                                        <p:cTn id="49" dur="500"/>
                                        <p:tgtEl>
                                          <p:spTgt spid="5">
                                            <p:bg/>
                                          </p:spTgt>
                                        </p:tgtEl>
                                      </p:cBhvr>
                                    </p:animEffect>
                                    <p:anim calcmode="lin" valueType="num">
                                      <p:cBhvr>
                                        <p:cTn id="50" dur="500" fill="hold"/>
                                        <p:tgtEl>
                                          <p:spTgt spid="5">
                                            <p:bg/>
                                          </p:spTgt>
                                        </p:tgtEl>
                                        <p:attrNameLst>
                                          <p:attrName>ppt_x</p:attrName>
                                        </p:attrNameLst>
                                      </p:cBhvr>
                                      <p:tavLst>
                                        <p:tav tm="0">
                                          <p:val>
                                            <p:strVal val="#ppt_x"/>
                                          </p:val>
                                        </p:tav>
                                        <p:tav tm="100000">
                                          <p:val>
                                            <p:strVal val="#ppt_x"/>
                                          </p:val>
                                        </p:tav>
                                      </p:tavLst>
                                    </p:anim>
                                    <p:anim calcmode="lin" valueType="num">
                                      <p:cBhvr>
                                        <p:cTn id="51" dur="500" fill="hold"/>
                                        <p:tgtEl>
                                          <p:spTgt spid="5">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5">
                                            <p:txEl>
                                              <p:pRg st="0" end="0"/>
                                            </p:txEl>
                                          </p:spTgt>
                                        </p:tgtEl>
                                        <p:attrNameLst>
                                          <p:attrName>style.visibility</p:attrName>
                                        </p:attrNameLst>
                                      </p:cBhvr>
                                      <p:to>
                                        <p:strVal val="visible"/>
                                      </p:to>
                                    </p:set>
                                    <p:animEffect transition="in" filter="fade">
                                      <p:cBhvr>
                                        <p:cTn id="54" dur="500"/>
                                        <p:tgtEl>
                                          <p:spTgt spid="5">
                                            <p:txEl>
                                              <p:pRg st="0" end="0"/>
                                            </p:txEl>
                                          </p:spTgt>
                                        </p:tgtEl>
                                      </p:cBhvr>
                                    </p:animEffect>
                                    <p:anim calcmode="lin" valueType="num">
                                      <p:cBhvr>
                                        <p:cTn id="5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TotalTime>
  <Words>6856</Words>
  <Application>Microsoft Office PowerPoint</Application>
  <PresentationFormat>宽屏</PresentationFormat>
  <Paragraphs>451</Paragraphs>
  <Slides>60</Slides>
  <Notes>59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60</vt:i4>
      </vt:variant>
    </vt:vector>
  </HeadingPairs>
  <TitlesOfParts>
    <vt:vector size="69" baseType="lpstr">
      <vt:lpstr>Arial (正文)</vt:lpstr>
      <vt:lpstr>仿宋</vt:lpstr>
      <vt:lpstr>SimSun</vt:lpstr>
      <vt:lpstr>微软雅黑</vt:lpstr>
      <vt:lpstr>印品黑体</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2025-09-29T11:42:46Z</dcterms:created>
  <dcterms:modified xsi:type="dcterms:W3CDTF">2025-09-29T12:04:52Z</dcterms:modified>
  <cp:category/>
  <cp:contentStatus/>
</cp:coreProperties>
</file>